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strument Sans Medium"/>
      <p:regular r:id="rId13"/>
    </p:embeddedFont>
    <p:embeddedFont>
      <p:font typeface="Instrument Sans Semi Bold"/>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09:30:22.723"/>
    </inkml:context>
    <inkml:brush xml:id="br0">
      <inkml:brushProperty name="width" value="0.35" units="cm"/>
      <inkml:brushProperty name="height" value="0.35" units="cm"/>
      <inkml:brushProperty name="color" value="#FFFFFF"/>
    </inkml:brush>
  </inkml:definitions>
  <inkml:trace contextRef="#ctx0" brushRef="#br0">4372 50 24575,'11'171'0,"0"3"0,-12-148 0,1 17 0,1-1 0,10 63 0,-9-94 0,0 0 0,-1 1 0,0-1 0,0 0 0,-3 16 0,1-26 0,0 0 0,0 0 0,0 0 0,0 0 0,0 0 0,0 0 0,0 0 0,-1-1 0,1 1 0,0 0 0,-1-1 0,1 1 0,0-1 0,-1 0 0,1 1 0,-1-1 0,1 0 0,0 0 0,-1 0 0,1 0 0,-1 0 0,1 0 0,-3 0 0,-37-4 0,8-1 0,0 2 0,0 1 0,-1 2 0,1 1 0,-40 6 0,57-5 0,-14 7 0,9-1 0,17-7 0,-1-1 0,1 0 0,-1-1 0,0 1 0,1-1 0,-1 0 0,1 0 0,-1 0 0,-5-3 0,-23-4 0,0 5 0,-48-1 0,74 4 0,-1 1 0,0 0 0,0 0 0,1 1 0,-1 0 0,1 0 0,-1 1 0,-8 4 0,1-1 0,0-1 0,0 0 0,0-2 0,-1 0 0,-26 2 0,27-3 0,-30 2 0,0-2 0,-72-6 0,-68-3 0,-36 5 0,112 4 0,97-2 0,-1 2 0,1 0 0,-1 0 0,-13 5 0,-37 7 0,48-13 0,-105 14 0,-24 11 0,-28-13 0,112-10 0,-101-8 0,111 2 0,25 0 0,0 0 0,-26-9 0,30 7 0,-1 1 0,0 0 0,-29 0 0,-224-3 0,-59 14 0,330-7 0,0 1 0,0 0 0,0 0 0,0 0 0,0 0 0,0 0 0,-5 4 0,5-3 0,0-1 0,-1 1 0,1 0 0,-1-1 0,1 0 0,-7 1 0,0-3 0,-1 1 0,1-1 0,0-1 0,-20-5 0,-31-5 0,-16 7 0,17 0 0,-114 6 0,18 7 0,71-6 0,-18 9 0,62-6 0,-51 1 0,62-6 0,5 0 0,1-1 0,-1 0 0,-25-6 0,49 6 0,-1 0 0,1 0 0,-1-1 0,1 1 0,0 0 0,-1-1 0,1 1 0,0-1 0,0 0 0,0 0 0,1 0 0,-1 0 0,0 0 0,1 0 0,-1 0 0,1-1 0,-1 1 0,1 0 0,0-1 0,0 1 0,1-1 0,-1 1 0,0-1 0,1 0 0,-1-4 0,-1-10 0,1 0 0,0 1 0,2-18 0,0 13 0,0-22 0,11-73 0,20-12 0,-21 90 0,-5 15 0,-4 13 0,1 0 0,0 0 0,0 1 0,9-16 0,-10 22 0,0 0 0,0 0 0,0 0 0,1 0 0,0 0 0,-1 1 0,1-1 0,0 1 0,0 0 0,0 0 0,0 0 0,1 0 0,-1 1 0,1-1 0,-1 1 0,7-2 0,-1 2 0,-1 0 0,1 0 0,0 1 0,0 0 0,-1 0 0,11 3 0,-8-2 0,0 0 0,0-1 0,15-1 0,-7-1 0,-1 1 0,1 1 0,0 0 0,-1 1 0,24 5 0,-30-5 0,-1-1 0,1 0 0,-1-1 0,1 0 0,-1-1 0,0 0 0,22-7 0,-16 4 0,1 1 0,22-3 0,3 4 0,1-2 0,67-16 0,-93 16 0,1 2 0,27-1 0,5-1 0,106-10 0,-111 12 0,3-4 0,17 0 0,21 3 0,95-15 0,-137 12 0,-13 2 0,61-2 0,1-8 0,105 9 0,-36-2 0,-46 10 0,129-4 0,117-5 0,-277 7 0,88 7 0,-136-5 0,63 9 0,-73-8 0,0-1 0,34-2 0,-35-2 0,-1 3 0,49 5 0,-45-2 0,1-2 0,0-1 0,30-2 0,52 1 0,-78 3 0,41 10 0,-71-12 0,0 0 0,1 1 0,-1 0 0,0-1 0,0 2 0,0-1 0,0 1 0,-1 0 0,1 0 0,-1 0 0,1 0 0,4 5 0,-7-4 0,0-1 0,1 0 0,-1 1 0,-1 0 0,1-1 0,0 1 0,-1 0 0,0 0 0,0 0 0,0 0 0,0 0 0,0 0 0,-1 0 0,0 0 0,0 0 0,-1 8 0,-13 75 0,9-62 0,1 0 0,-2 40 0,7-63 0,-1-1 0,0 1 0,-1-1 0,1 1 0,0-1 0,0 1 0,-1-1 0,1 0 0,0 1 0,-1-1 0,0 1 0,1-1 0,-1 0 0,0 1 0,0-1 0,1 0 0,-1 0 0,0 0 0,0 1 0,-1-1 0,1 0 0,0 0 0,0-1 0,0 1 0,-3 1 0,1-1 0,0 1 0,-1-2 0,1 1 0,-1 0 0,1-1 0,-1 1 0,1-1 0,-1 0 0,1 0 0,-7-1 0,-1-1 0,-1-1 0,1 0 0,0 0 0,0-1 0,1 0 0,-12-7 0,8 3 0,8 4 0,-1-1 0,0 1 0,0 0 0,-1 1 0,1 0 0,-1 0 0,1 0 0,-1 1 0,0 0 0,0 1 0,0 0 0,-10 0 0,-42-1 0,21 1 0,0 1 0,-75 10 0,65 3 0,38-9 0,-1-1 0,-1 0 0,1-1 0,0 0 0,-14 0 0,-105-4 0,-135 4 0,87 4 0,12 9 0,153-15 0,1 2 0,-1 0 0,1 1 0,-14 4 0,13-3 0,1-1 0,-1 0 0,1-1 0,-18 0 0,23-1 0,1 0 0,-1 0 0,0 1 0,0 0 0,-12 5 0,11-3 0,1-2 0,-1 1 0,1-1 0,-17 2 0,-14-3 0,-129 9 0,-40-1 0,176-8 0,-57-4 0,5-1 0,-46-3 0,16-1 0,107 8 0,-1-1 0,1 0 0,-1 0 0,1-1 0,-9-3 0,8 2 0,1 1 0,0 0 0,-1 0 0,1 1 0,-13 0 0,-174 8 0,121 0 0,-30 1 0,50-11 0,34 2 0,0 0 0,0 1 0,-20 3 0,-5 1 0,0-2 0,-50-4 0,12 0 0,-229-6 0,302 8 0,1 1 0,0-1 0,0 0 0,-16-3 0,23 3 0,0-1 0,0 1 0,0 0 0,0 0 0,0 0 0,0-1 0,1 1 0,-1 0 0,0-1 0,0 1 0,0-1 0,0 1 0,1-1 0,-1 1 0,0-1 0,0 1 0,1-1 0,-1 0 0,1 1 0,-1-1 0,0 0 0,1 0 0,-1 0 0,1 1 0,0-1 0,-1 0 0,1 0 0,0 0 0,-1 0 0,1 0 0,0 0 0,0 0 0,0 1 0,0-1 0,0 0 0,0 0 0,0 0 0,0 0 0,0 0 0,0 0 0,1 0 0,-1 0 0,1-1 0,0 0 0,0 1 0,0-1 0,0 1 0,0-1 0,1 1 0,-1-1 0,1 1 0,-1 0 0,1-1 0,-1 1 0,1 0 0,0 0 0,0 0 0,-1 0 0,1 1 0,0-1 0,0 0 0,3 0 0,39-7 0,-41 8 0,50-4 0,0 3 0,1 2 0,104 17 0,-51-5 0,2-8 0,220-16 0,-223 4 0,-39-1 0,-1-2 0,69-21 0,-8 2 0,343-74 0,-423 96 0,0 3 0,76 1 0,30-2 0,326-8 0,-353 14 0,-41-9-1365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09:31:16.593"/>
    </inkml:context>
    <inkml:brush xml:id="br0">
      <inkml:brushProperty name="width" value="0.35" units="cm"/>
      <inkml:brushProperty name="height" value="0.35" units="cm"/>
      <inkml:brushProperty name="color" value="#FFFFFF"/>
    </inkml:brush>
  </inkml:definitions>
  <inkml:trace contextRef="#ctx0" brushRef="#br0">4260 985 24575,'2'-1'0,"-1"1"0,1-1 0,-1 0 0,1 0 0,-1 1 0,0-1 0,1 0 0,-1 0 0,0-1 0,0 1 0,0 0 0,1 0 0,-1 0 0,-1-1 0,1 1 0,0-1 0,1-2 0,13-26 0,3-21 0,-3-1 0,-1 0 0,7-64 0,-19 105 0,-1-1 0,0 1 0,0 0 0,-2-1 0,1 1 0,-1 0 0,-1 0 0,-6-21 0,-30-105 0,36 132 0,1 1 0,-1 0 0,0 0 0,-1 0 0,1 1 0,0-1 0,-1 0 0,0 1 0,0 0 0,0-1 0,0 1 0,-1 0 0,1 1 0,-1-1 0,0 1 0,1-1 0,-1 1 0,0 0 0,0 1 0,-7-3 0,-8-1 0,0 1 0,0 0 0,-31-1 0,-11-3 0,16-8 0,38 12 0,0 1 0,-1 0 0,0 0 0,-13-3 0,1 3 0,1 0 0,1-2 0,-1-1 0,-22-9 0,21 6 0,1 0 0,-1 2 0,0 0 0,-36-6 0,-67-14 0,36 0 0,-52 14 0,80 9 0,-186-3 0,-123-15 0,59 15 0,300 6 0,0 0 0,0-1 0,-19-5 0,-8-1 0,-111-24 0,39 7 0,42 14 0,50 9 0,-1 1 0,1 1 0,0 0 0,-30 5 0,-1-1 0,-85-3 0,-29 1 0,61 7 0,-133-6 0,183-7 0,30 1 0,-1 1 0,1 2 0,0 0 0,0 1 0,-36 6 0,6 2 0,-1-2 0,0-2 0,-88-4 0,-12 1 0,27 14 0,46-4 0,45-7 0,24-3 0,-1 0 0,1-1 0,0 0 0,0 0 0,-1-1 0,1-1 0,0 0 0,-17-3 0,24 3 0,-1 1 0,1-1 0,0 1 0,-1-1 0,1 1 0,0 0 0,-1 0 0,1 0 0,0 0 0,-1 1 0,1-1 0,0 1 0,0-1 0,-1 1 0,1 0 0,0 0 0,0 0 0,0 0 0,0 0 0,0 0 0,0 0 0,0 1 0,0-1 0,1 1 0,-1 0 0,0-1 0,1 1 0,-1 0 0,1 0 0,0 0 0,0 0 0,0 0 0,0 0 0,0 0 0,0 0 0,-1 3 0,-2 11 0,0-1 0,1 1 0,0 0 0,-1 21 0,2-9 0,-7 57 0,7-50 0,-2-1 0,-16 67 0,-17-23 0,12-25 0,20-44 0,0 1 0,0-1 0,1 1 0,0-1 0,0 1 0,1 1 0,1-1 0,0 0 0,0 1 0,0 19 0,3-28 0,-1-1 0,1 1 0,0 0 0,-1 0 0,1 0 0,0-1 0,1 1 0,-1 0 0,0-1 0,0 1 0,1-1 0,-1 1 0,0-1 0,1 0 0,0 1 0,-1-1 0,1 0 0,0 0 0,-1 0 0,1-1 0,0 1 0,0 0 0,0-1 0,0 1 0,0-1 0,0 1 0,4-1 0,7 2 0,1-1 0,25 0 0,-32-1 0,268 6 0,151-6 0,-325 8 0,-68-6 0,0 2 0,58 15 0,-75-16 0,1 0 0,30 1 0,-41-4 0,89 6 0,85 2 0,-38 0 0,72 6 0,-100-6 0,-49-2 0,26 9 0,-55-8 0,4 1 0,-19-3 0,36 3 0,47 1 0,64 3 0,-139-12 0,0-1 0,0-2 0,-1-1 0,1 0 0,-1-3 0,0 0 0,30-13 0,-34 12 0,0 2 0,1 0 0,0 1 0,0 1 0,30 0 0,39-3 0,-15-3 0,-53 5 0,1 2 0,30 0 0,14 2 0,45 2 0,-59 6 0,43 1 0,-39-8 0,91 12 0,-117-5 0,-23-4 0,-1-1 0,1 0 0,0-1 0,18 0 0,-28-2 0,0 1 0,0-1 0,0 0 0,0 0 0,0 0 0,0 0 0,0 0 0,-1-1 0,1 1 0,0 0 0,-1-1 0,1 1 0,-1-1 0,0 0 0,1 1 0,-1-1 0,1-3 0,20-38 0,-17 31 0,-1 1 0,-1 0 0,-1-1 0,0 1 0,0-1 0,-1 0 0,-1 1 0,-1-21 0,1 14 0,0 17 0,0-1 0,0 1 0,0 0 0,-1-1 0,1 1 0,0-1 0,-1 1 0,1 0 0,-1-1 0,0 1 0,1 0 0,-1 0 0,0 0 0,0-1 0,0 1 0,1 0 0,-1 0 0,0 0 0,-1 0 0,0-1 0,-2 0 0,1 0 0,0 1 0,-1-1 0,1 0 0,-1 1 0,0 0 0,-6-1 0,-6-1 0,-1 2 0,-28 0 0,36 1 0,-95-7 0,99 6 0,1 0 0,0 0 0,-1 0 0,1-1 0,0 1 0,0-1 0,-6-3 0,-25-9 0,-17 4 0,-57-18 0,48 12 0,44 13 0,-1-2 0,1 0 0,-26-11 0,26 10 0,-2 0 0,1 2 0,-1 0 0,0 1 0,0 0 0,-21 1 0,10 0 0,-24-1 0,-87 6 0,45 4 0,22 3 0,51-6 0,0-1 0,-31 1 0,-214-4 0,265 0 0,1 0 0,-1 1 0,0 0 0,0 0 0,0-1 0,0 2 0,0-1 0,1 0 0,-4 2 0,3-1 0,0 0 0,0-1 0,0 1 0,-1-1 0,1 0 0,-1 0 0,-4 1 0,-317 4 0,245-6 0,75 0 0,-1-1 0,0 0 0,0 0 0,1 0 0,-1-1 0,-6-3 0,8 4 0,1-1 0,0 1 0,-1 0 0,1 0 0,-1 0 0,1 0 0,-1 1 0,0-1 0,1 1 0,-1 0 0,1 0 0,-1 0 0,0 1 0,1-1 0,-1 1 0,1 0 0,-1 0 0,-5 2 0,0 0 0,-1-1 0,0 0 0,0 0 0,0-1 0,0 0 0,0-1 0,0-1 0,-16-1 0,-11 0 0,-3 3 0,15 0 0,-36-3 0,35-4 0,23 5 0,0 0 0,0 0 0,1 0 0,-1 1 0,0-1 0,0 1 0,0 0 0,1 0 0,-1 0 0,0 0 0,0 0 0,0 0 0,0 1 0,1 0 0,-1-1 0,-4 3 0,-2 0 0,-1 0 0,0 0 0,0-1 0,0 0 0,0-1 0,0 0 0,0-1 0,0 0 0,0 0 0,-11-2 0,-16-15 0,32 14 0,1 0 0,-1 1 0,0 0 0,0 0 0,0 0 0,0 0 0,0 1 0,-6-1 0,-17-1 0,-140-8 0,90 14 0,48-1 0,-1-1 0,0-2 0,-54-8 0,59 5 0,-39 0 0,42 3 0,-41-6 0,-22-1 0,71 8 0,-156 8 0,133-2 0,20-3 0,1-1 0,-24 1 0,-90 3 0,129-5 0,0-1 0,1 0 0,-1 0 0,0-1 0,0 1 0,0 0 0,1 0 0,-1-1 0,0 1 0,1-1 0,-4-1 0,5 2 0,-1-1 0,1 1 0,-1 0 0,1-1 0,0 1 0,-1 0 0,1-1 0,0 1 0,-1-1 0,1 1 0,0-1 0,-1 1 0,1-1 0,0 1 0,0-1 0,0 1 0,-1-1 0,1 1 0,0-1 0,0 1 0,0-1 0,0 1 0,0-1 0,0 0 0,1-1 0,-1 0 0,1 0 0,0 1 0,0-1 0,0 0 0,0 1 0,0-1 0,0 1 0,0-1 0,0 1 0,1 0 0,-1-1 0,0 1 0,1 0 0,-1 0 0,1 0 0,0 0 0,-1 0 0,1 1 0,3-2 0,22-7 0,2 2 0,-1 1 0,0 2 0,1 0 0,38 1 0,-23 0 0,98-4 0,-47 3 0,1-4 0,113-24 0,-12 1 0,-147 24 0,-7 2 0,-8 1 0,1-1 0,-1-2 0,46-15 0,-54 14 0,1 2 0,0 0 0,0 2 0,1 1 0,31 1 0,-20 0 0,61-9 0,-39-4 0,-44 9 0,0 2 0,1 0 0,-1 1 0,35-1 0,-35 5 0,1 0 0,-1-2 0,0 0 0,0-1 0,0 0 0,0-2 0,0 0 0,24-10 0,-2-1-1365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09:31:41.097"/>
    </inkml:context>
    <inkml:brush xml:id="br0">
      <inkml:brushProperty name="width" value="0.35" units="cm"/>
      <inkml:brushProperty name="height" value="0.35" units="cm"/>
      <inkml:brushProperty name="color" value="#FFFFFF"/>
    </inkml:brush>
  </inkml:definitions>
  <inkml:trace contextRef="#ctx0" brushRef="#br0">4294 734 24575,'0'-269'0,"-15"136"0,15 108 0,1 17 0,-1 0 0,0 0 0,-1 0 0,-2-13 0,2 18 0,0 0 0,0 0 0,0 1 0,-1-1 0,1 1 0,-1-1 0,1 1 0,-1 0 0,0 0 0,0-1 0,0 1 0,0 0 0,0 1 0,0-1 0,0 0 0,-1 1 0,-2-3 0,-23-12 0,21 11 0,-1 0 0,1 1 0,-1 0 0,0 1 0,0 0 0,-14-4 0,-32-2 0,0 3 0,-95 1 0,85 6 0,24 1 0,0-2 0,0-2 0,-72-12 0,74 4 0,17 4 0,0 1 0,-21-3 0,-49-2 0,-142-9 0,213 18 0,1 0 0,1-2 0,-1 0 0,0-1 0,1-1 0,-1 0 0,-31-15 0,35 13 0,-1 2 0,-1 0 0,1 1 0,-1 0 0,0 1 0,-28 0 0,10 3 0,-1 2 0,-39 6 0,-9 3 0,-114-1 0,191-10 0,-1 1 0,1 0 0,0 0 0,-12 5 0,14-4 0,-1-1 0,0 1 0,0-1 0,1 0 0,-1 0 0,0-1 0,0 1 0,-9-2 0,-1 0 0,0 0 0,0 1 0,-21 3 0,-1 0 0,-182 23 0,19-2 0,168-21 0,-46 12 0,48-8 0,-58 4 0,-10-5 0,-52 1 0,63-2 0,53-3 0,-58-2 0,70-3 0,0-1 0,-32-10 0,29 1 0,22 11 0,0 0 0,0 0 0,1 0 0,-1 1 0,0-1 0,0 1 0,-1 0 0,-6-1 0,-72 1 0,57 1 0,0 0 0,-1-2 0,-37-7 0,38 3 0,0-2 0,-1 2 0,0 2 0,-49-4 0,-31 7 0,-142 3 0,247-2 0,0 1 0,0-1 0,0 0 0,0 1 0,0-1 0,0 1 0,0 0 0,0 0 0,1-1 0,-1 1 0,0 0 0,0 1 0,1-1 0,-1 0 0,1 0 0,-1 1 0,1-1 0,0 1 0,-1-1 0,1 1 0,0-1 0,0 1 0,0 0 0,0 0 0,1-1 0,-1 1 0,0 0 0,1 0 0,-1 2 0,-1 7 0,0 0 0,1 0 0,1 0 0,1 16 0,-2 18 0,-17 103 0,-2 20 0,10-135 0,7-26 0,1 1 0,0-1 0,0 0 0,1 1 0,-1 10 0,2-16 0,0 0 0,0 0 0,0 0 0,1 0 0,-1 0 0,1-1 0,-1 1 0,1 0 0,0 0 0,0 0 0,0 0 0,0-1 0,0 1 0,0 0 0,0-1 0,0 1 0,1-1 0,-1 1 0,1-1 0,-1 0 0,1 0 0,-1 0 0,1 0 0,0 0 0,2 1 0,10 4 0,0-1 0,1-1 0,-1 0 0,1-2 0,20 3 0,18 3 0,-27-4 0,1-1 0,0-2 0,36-2 0,-30 0 0,48 5 0,-26 0 0,-36-3 0,0 1 0,0 0 0,23 7 0,-27-6 0,0-1 0,0 0 0,1-1 0,-1-1 0,0 0 0,17-3 0,-10 1 0,38 2 0,-8 4 0,93-6 0,-106-3 0,73-20 0,-55 11 0,55-4 0,-55 10 0,26 4 0,-13 2 0,85-1 0,-88 4 0,28 6 0,454 1 0,-352-9 0,-117 5 0,-53-2 0,-1-1 0,1-1 0,45-5 0,72-12 0,-109 8 0,-24 5 0,0 1 0,1 1 0,12-1 0,34-2 0,33-3 0,153 8 0,-211 2 0,59 14 0,35 13 0,-33-16 0,-66-7 0,-1-1 0,50 2 0,-76-7 0,1 0 0,-1 0 0,1 0 0,-1-1 0,1 1 0,-1 0 0,1-1 0,-1 1 0,0-1 0,1 1 0,-1-1 0,0 0 0,0 1 0,1-1 0,-1 0 0,0 0 0,0 0 0,0 0 0,0 0 0,0 0 0,0 0 0,0-1 0,0 1 0,-1 0 0,1 0 0,0-1 0,-1 1 0,1 0 0,-1-1 0,1 1 0,-1-1 0,0 1 0,0 0 0,0-1 0,1 1 0,-1-3 0,0 2 0,0-1 0,-1 1 0,1-1 0,0 1 0,-1-1 0,1 1 0,-1-1 0,0 1 0,1-1 0,-1 1 0,-1 0 0,1-1 0,0 1 0,0 0 0,-1 0 0,1 0 0,-1 0 0,0 0 0,0 0 0,-2-2 0,-7-1 0,0 0 0,0 0 0,0 1 0,0 1 0,-1 0 0,1 0 0,-16-1 0,-43-11 0,0-2 0,51 13 0,0 0 0,-24-9 0,-2-6 0,31 12 0,-1 1 0,0 0 0,0 1 0,0 1 0,-19-3 0,-188-33 0,211 38 0,-15-10 0,23 10 0,0 0 0,0 1 0,-1-1 0,1 1 0,0 0 0,-1 0 0,-5-1 0,-115-10 0,-94-14 0,159 18 0,0 3 0,-103 5 0,74 1 0,-20 0 0,-118-2 0,108-6 0,32-8 0,55 15 0,-159-8 0,156 6 0,1 2 0,-1 2 0,-36 5 0,-18 2 0,72-10 0,0 0 0,0-1 0,0 0 0,0-2 0,1 1 0,-1-2 0,-28-13 0,26 11 0,0 0 0,0 1 0,0 1 0,0 1 0,-24-3 0,1 1 0,33 4 0,-1 1 0,1 0 0,-1 0 0,1 1 0,-11 0 0,-41 8 0,20-3 0,-57 1 0,89-6 0,1 0 0,0 0 0,0-1 0,0 0 0,0-1 0,0 1 0,0-1 0,0-1 0,-9-4 0,4 3 0,0 0 0,-1 0 0,1 1 0,0 1 0,-1 0 0,-19 0 0,0 1 0,-44 6 0,71-5 0,0 1 0,0-1 0,1 1 0,-1 1 0,0-1 0,1 1 0,0 0 0,-1 0 0,1 0 0,0 0 0,0 1 0,-6 4 0,-65 32 0,47-17 0,20-15 0,-1 0 0,1-1 0,-1 0 0,-1 0 0,1-1 0,-1 0 0,-13 5 0,-50 18-1365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09:32:04.138"/>
    </inkml:context>
    <inkml:brush xml:id="br0">
      <inkml:brushProperty name="width" value="0.35" units="cm"/>
      <inkml:brushProperty name="height" value="0.35" units="cm"/>
      <inkml:brushProperty name="color" value="#FFFFFF"/>
    </inkml:brush>
  </inkml:definitions>
  <inkml:trace contextRef="#ctx0" brushRef="#br0">4343 180 24575,'13'347'0,"-9"-308"0,-1-19 0,0 38 0,-3-52 0,-1 0 0,1 0 0,-1-1 0,-1 1 0,1 0 0,-1 0 0,0-1 0,0 1 0,0-1 0,-7 10 0,5-7 0,-1-1 0,0 0 0,0 0 0,-1-1 0,0 0 0,0 0 0,0 0 0,-1 0 0,0-1 0,-9 5 0,-2 0 0,0-2 0,-1 0 0,0-1 0,0-1 0,-1 0 0,0-2 0,0 0 0,0-2 0,0 0 0,0-1 0,-22-2 0,0-3 0,0 2 0,0 2 0,0 1 0,-41 8 0,-40 2 0,95-11 0,-191 11 0,22-7 0,115-5 0,-66-7 0,-118-6 0,-58 22 0,140 15 0,115-12 0,-6-2 0,-110-3 0,130 1 0,-4 1 0,-106-7 0,-107-3 0,48-18 0,-293 17 0,275 5 0,70-9 0,150 7 0,14 1 0,0-1 0,0 0 0,0 0 0,1-1 0,-1 0 0,-12-4 0,18 4 0,-1 0 0,0-1 0,1 1 0,-1-1 0,1 0 0,-1 1 0,1-1 0,0 0 0,0-1 0,0 1 0,0 0 0,0-1 0,0 1 0,1-1 0,-1 1 0,1-1 0,0 0 0,0 0 0,0 1 0,0-1 0,0-4 0,-7-20 0,2 0 0,0-1 0,2 0 0,0-46 0,5 40 0,2 0 0,13-60 0,-13 80 0,1 1 0,1 0 0,-1 0 0,2 1 0,0-1 0,0 1 0,1 0 0,1 1 0,0 0 0,10-11 0,-15 20 0,0-1 0,0 1 0,0 0 0,1 0 0,-1 1 0,1-1 0,-1 1 0,1-1 0,-1 1 0,1 0 0,0 0 0,-1 1 0,1-1 0,4 1 0,62 1 0,-35 1 0,-19-1 0,1-2 0,-1 0 0,0-1 0,0 0 0,-1-2 0,1 0 0,0 0 0,-1-1 0,29-15 0,-24 10 0,1 1 0,-1 1 0,1 1 0,1 1 0,0 0 0,-1 2 0,34-3 0,-28 5 0,-1-2 0,1-2 0,-1 0 0,42-17 0,-25 4 0,0 2 0,0 2 0,2 2 0,0 1 0,0 3 0,90-7 0,31-1 0,-106 10 0,-27 5 0,-1 2 0,54 6 0,21 0 0,-51-6 0,-15 1 0,-1-2 0,51-8 0,-70 7 0,1 0 0,0 2 0,26 2 0,34-1 0,-16-5 0,142-12 0,-42 5 0,-43 5 0,-24 0 0,62-6 0,-85 5 0,139 6 0,-102 3 0,-87-2 0,-1 1 0,1 2 0,27 5 0,72 10 0,-53-9 0,-13 1 0,-31-4 0,0-2 0,53 2 0,-78-7 0,0 1 0,1 0 0,-1 0 0,0 1 0,1-1 0,-1 1 0,0-1 0,0 1 0,1 0 0,-1 1 0,0-1 0,0 0 0,0 1 0,0 0 0,0-1 0,-1 1 0,1 0 0,0 1 0,-1-1 0,1 0 0,-1 1 0,0-1 0,0 1 0,0 0 0,0 0 0,-1-1 0,1 1 0,-1 0 0,1 1 0,-1-1 0,0 0 0,0 0 0,-1 0 0,1 1 0,-1-1 0,1 4 0,7 112 0,-5-94 0,0 1 0,-2 0 0,-1-1 0,0 1 0,-2 0 0,-6 28 0,6-50 0,0-2 0,1 1 0,-1 0 0,0 0 0,-1-1 0,1 1 0,0-1 0,-1 1 0,1-1 0,-1 0 0,0 0 0,0 0 0,0 0 0,0-1 0,0 1 0,0-1 0,0 0 0,0 0 0,-6 1 0,2 0 0,0 0 0,0 0 0,0-1 0,0 0 0,-1 0 0,1-1 0,0 0 0,-10-1 0,6-2 0,0-1 0,1 0 0,-20-10 0,20 8 0,-1 1 0,0 0 0,-17-5 0,7 6 0,0 0 0,0 1 0,0 1 0,-1 0 0,-38 4 0,26 4 0,22-3 0,-1-1 0,1 0 0,-14 0 0,7-1 0,0 0 0,-32 9 0,-6 0 0,24-7 0,-1-1 0,1-2 0,-1-1 0,-64-11 0,57-1 0,-7-1 0,8 10 0,-71 4 0,-1-1 0,92 0 0,0 1 0,1 1 0,-1 1 0,1 0 0,-1 2 0,-25 7 0,11-4 0,-1-1 0,1-2 0,-46 0 0,1 0 0,-39-1 0,79-3 0,-1 1 0,-59 9 0,-21 4 0,3-1 0,59 1 0,40-9 0,1-1 0,-1 0 0,0-2 0,-21 1 0,-338 8 0,307-7 0,-82 10 0,6 1 0,85-10 0,31-3 0,1 0 0,-1-2 0,0-2 0,-38-5 0,21-7 0,35 10 0,1 1 0,-1 0 0,0 0 0,-14 0 0,-168 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09:32:23.911"/>
    </inkml:context>
    <inkml:brush xml:id="br0">
      <inkml:brushProperty name="width" value="0.35" units="cm"/>
      <inkml:brushProperty name="height" value="0.35" units="cm"/>
      <inkml:brushProperty name="color" value="#FFFFFF"/>
    </inkml:brush>
  </inkml:definitions>
  <inkml:trace contextRef="#ctx0" brushRef="#br0">4258 724 24575,'-1'-14'0,"-1"0"0,0 0 0,-1 0 0,-9-24 0,1-1 0,-6-42 0,9 42 0,-17-56 0,20 78 0,0 1 0,-3-33 0,6 33 0,0 0 0,-2 0 0,-5-16 0,8 30 0,0 0 0,0 0 0,0 1 0,0-1 0,0 1 0,-1-1 0,1 1 0,0 0 0,-1-1 0,1 1 0,-1 0 0,0 0 0,1 0 0,-1 0 0,0 0 0,0 1 0,1-1 0,-1 0 0,0 1 0,0 0 0,-2-1 0,-48-4 0,30 4 0,-64-5 0,-47-6 0,-124-18 0,172 13 0,44 7 0,-65-5 0,90 14 0,-7 0 0,0-2 0,-29-5 0,42 6 0,-1 1 0,1 0 0,0 1 0,0 0 0,0 1 0,-1 0 0,-9 3 0,9-2 0,0 0 0,0-1 0,0-1 0,0 0 0,-18-1 0,-83-27 0,39 22 0,0 4 0,-101 9 0,45 0 0,-101-14 0,40 0 0,-388 0 0,421 0 0,-231 0 0,357 7 0,-160-7 0,-53-1 0,203 1 0,28 5 0,1 0 0,-25-1 0,14 3 0,1 2 0,-44 7 0,56-6 0,0 0 0,0 0 0,0 1 0,0 1 0,0-1 0,1 2 0,0-1 0,-12 10 0,-55 38 0,74-52 0,1 1 0,-1-1 0,1 1 0,0 0 0,0 0 0,0 0 0,0 0 0,0 0 0,0 0 0,0 0 0,1 0 0,-1 0 0,1 0 0,-1 0 0,1 0 0,0 0 0,0 3 0,2 45 0,0-25 0,0 44 0,0-35 0,-2 0 0,-7 65 0,5-89 0,0 1 0,-1 0 0,-1-1 0,1 1 0,-7 11 0,10-22 0,-1 0 0,1 0 0,0 1 0,0-1 0,0 0 0,0 0 0,0 0 0,0 0 0,0 0 0,0 0 0,0 0 0,0 1 0,0-1 0,0 0 0,-1 0 0,1 0 0,0 0 0,0 0 0,0 0 0,0 0 0,0 0 0,0 0 0,0 0 0,-1 0 0,1 0 0,0 0 0,0 0 0,0 0 0,0 0 0,0 0 0,0 0 0,-1 0 0,1 0 0,0 0 0,0 0 0,0 0 0,0 0 0,0 0 0,0 0 0,-1 0 0,1 0 0,0 0 0,0 0 0,0 0 0,0 0 0,0 0 0,0-1 0,0 1 0,0 0 0,0 0 0,-1 0 0,-3-10 0,-1-11 0,6-51 0,0 52 0,-1 0 0,-3-31 0,-7 14 0,7 30 0,1-1 0,0 1 0,0-1 0,0-12 0,2-9 0,0 27 0,0 19 0,0 389 0,0-405 0,0 0 0,0 0 0,1 0 0,-1 0 0,0 0 0,0 0 0,1 0 0,-1 0 0,1 0 0,-1 0 0,1-1 0,-1 1 0,1 0 0,0 0 0,-1 0 0,1-1 0,0 1 0,-1 0 0,1-1 0,0 1 0,0 0 0,0-1 0,0 1 0,0-1 0,0 0 0,0 1 0,0-1 0,0 0 0,0 1 0,1-1 0,42 5 0,-6 0 0,-20 1 0,1 0 0,0-1 0,-1-1 0,2-1 0,-1 0 0,0-2 0,32-1 0,26 3 0,167 4 0,248 7 0,-363-11 0,112-4 0,-180-1 0,112 11 0,-100-3 0,-2-1 0,87 19 0,-108-17 0,-1-2 0,1-2 0,53-4 0,-43 0 0,284 7 0,107 1 0,-281-9 0,-46-2 0,368 4 0,-491 0 0,1 0 0,-1 0 0,0 0 0,1 0 0,-1 0 0,0-1 0,1 1 0,-1 0 0,0-1 0,0 1 0,1-1 0,-1 1 0,0-1 0,0 0 0,0 1 0,0-1 0,0 0 0,0 0 0,0 0 0,0 0 0,0 0 0,0 0 0,0 0 0,0-2 0,0 0 0,1 0 0,-1 0 0,-1 0 0,1 0 0,0 0 0,-1 0 0,0 0 0,1 0 0,-1-1 0,-1-2 0,-1-11 0,0 1 0,-2 0 0,-5-19 0,7 28 0,-12-45 0,8 26 0,-1 0 0,-17-39 0,22 63 0,0 0 0,0 0 0,0 0 0,0 0 0,0 1 0,0-1 0,-1 1 0,1-1 0,-1 1 0,1 0 0,-1 0 0,1 0 0,-1 0 0,0 0 0,1 1 0,-1-1 0,-5 1 0,-51-5 0,57 5 0,-36 0 0,-12 0 0,0-2 0,0-2 0,-59-13 0,-175-35 0,142 33 0,-159 0 0,-196 38 0,382-17 0,75-3 0,1 2 0,-52 8 0,55-4 0,-45-1 0,-2 1 0,-3 0 0,51-4 0,-42 7 0,31-2 0,-62-1 0,50-3 0,-335-16 0,376 13 0,-187-24 0,31 9 0,18 10 0,112 1-682,-47 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09:28:46.676"/>
    </inkml:context>
    <inkml:brush xml:id="br0">
      <inkml:brushProperty name="width" value="0.35" units="cm"/>
      <inkml:brushProperty name="height" value="0.35" units="cm"/>
      <inkml:brushProperty name="color" value="#FFFFFF"/>
    </inkml:brush>
  </inkml:definitions>
  <inkml:trace contextRef="#ctx0" brushRef="#br0">103 778 24575,'-1'-1'0,"0"1"0,-1-1 0,1 1 0,0-1 0,0 1 0,0-1 0,0 0 0,0 1 0,0-1 0,0 0 0,0 0 0,0 0 0,0 0 0,0 1 0,1-1 0,-1-1 0,0 1 0,0-1 0,-14-26 0,10 19 0,-18-27 0,19 30 0,-1 0 0,1 0 0,0 0 0,0-1 0,1 1 0,0-1 0,0 0 0,1 0 0,0 0 0,0-1 0,0 1 0,1 0 0,0-1 0,1-9 0,2-20 0,1 0 0,3 0 0,1 0 0,21-63 0,-12 42 0,-13 43 0,1 0 0,0 1 0,1-1 0,11-20 0,-15 33 0,0 1 0,0-1 0,1 1 0,-1 0 0,0-1 0,1 1 0,0 0 0,-1 0 0,1-1 0,-1 2 0,1-1 0,0 0 0,0 0 0,0 0 0,0 1 0,-1-1 0,1 1 0,0-1 0,0 1 0,0 0 0,0 0 0,0 0 0,3 0 0,7 1 0,-1 1 0,0 0 0,13 4 0,15 2 0,130 0 0,-130-5 0,-19-1 0,1 0 0,0-2 0,-1 0 0,1-1 0,0-1 0,-1-1 0,1-1 0,21-7 0,100-37 0,-126 44 0,-1 1 0,1 0 0,28-1 0,23-4 0,-27-1 0,0 0 0,49-5 0,25 4 0,-58-5 0,-44 11 0,0 0 0,-1 1 0,1 0 0,16-1 0,279-3 0,41 5 0,-182 3 0,-145 1 0,-1 0 0,1 1 0,33 10 0,-28-6 0,43 5 0,270-7 0,-190-7 0,-139 1 0,0 0 0,-1 0 0,1-1 0,15-6 0,-15 5 0,0 0 0,0 1 0,1 0 0,12-1 0,17 3 0,163-13 0,-155 9 0,80 2 0,12 0 0,66-9 0,58 11 0,-179 9 0,-83-8 0,1 0 0,-1 0 0,1 0 0,-1 0 0,0 0 0,0 1 0,0-1 0,0 1 0,0 0 0,0-1 0,0 1 0,0 0 0,-1 0 0,1 0 0,-1 0 0,1 0 0,-1 1 0,2 3 0,18 53 0,-10-26 0,11 17 0,-12-30 0,-1 1 0,0-1 0,-2 1 0,-1 1 0,8 42 0,-14-45 0,-2-1 0,1 1 0,-2-1 0,-10 35 0,6-25 0,1-5 0,5-20 0,-1 1 0,1 0 0,0-1 0,0 1 0,1 0 0,-1 0 0,1 0 0,0 0 0,0 0 0,0-1 0,0 1 0,1 0 0,-1 0 0,1 0 0,0 0 0,0-1 0,1 1 0,2 6 0,-2-6 0,1 1 0,0 0 0,-1 1 0,0-1 0,0 1 0,2 7 0,-4-12 0,0 0 0,0-1 0,0 1 0,0 0 0,0 0 0,0 0 0,0 0 0,0 0 0,0 0 0,0-1 0,0 1 0,-1 0 0,1 0 0,0 0 0,-1-1 0,1 1 0,-1 0 0,1 0 0,-1-1 0,1 1 0,-1 0 0,1-1 0,-1 1 0,0 0 0,1-1 0,-1 1 0,0-1 0,1 1 0,-1-1 0,0 0 0,0 1 0,1-1 0,-1 0 0,0 1 0,0-1 0,0 0 0,0 0 0,0 0 0,1 0 0,-1 0 0,0 0 0,0 0 0,-2 0 0,-26 3 0,0 0 0,-39 11 0,16-3 0,44-11 0,0 1 0,0-1 0,0 0 0,0-1 0,-14-2 0,-21-2 0,-113-3 0,143 9 0,-1 0 0,1 1 0,0 0 0,-1 1 0,-22 8 0,-5 1 0,-31 15 0,55-19 0,0-1 0,-33 8 0,-145 26 0,180-38 0,-1-1 0,-26 1 0,-6-1 0,28 1 0,-48 7 0,26-3 0,-75 6 0,25-5 0,-90 7 0,-205-9 0,244-7 0,12 9 0,-231-8 0,338 5 0,22-4 0,-1-1 0,0 1 0,0 0 0,0-1 0,1 1 0,-1-1 0,0 0 0,0 0 0,-3-1 0,-111-11 0,-1 5 0,-121 8 0,84 1 0,-38 6 0,162-7 0,-11 1 0,-1-2 0,0-1 0,-49-10 0,-47-13 0,138 23 0,-1 1 0,0 0 0,0-1 0,1 0 0,-1 1 0,0-1 0,1 0 0,-1 0 0,1 0 0,-1 0 0,1 0 0,-1 0 0,1-1 0,0 1 0,-1 0 0,1-1 0,0 1 0,-2-4 0,1 1 0,0-1 0,0 0 0,0 1 0,1-1 0,-1 0 0,0-9 0,0 1 0,1 0 0,1 0 0,0 0 0,4-23 0,-2 26 0,-1 2 0,0 0 0,1 0 0,0 1 0,0-1 0,1 0 0,5-9 0,-7 15 0,1 0 0,0 0 0,-1 0 0,1 0 0,0 0 0,0 0 0,0 1 0,1-1 0,-1 1 0,0-1 0,1 1 0,-1 0 0,1 0 0,-1 0 0,1 0 0,-1 0 0,1 1 0,0-1 0,-1 1 0,1-1 0,0 1 0,4 1 0,280 1 0,-251 0 0,-13 0 0,0-1 0,0-1 0,39-6 0,13-4 0,-50 8 0,0-1 0,-1-2 0,35-10 0,-43 11 0,0 1 0,0 0 0,0 1 0,27 0 0,26-4 0,43-9 0,-95 11 0,1 2 0,-1 1 0,0 0 0,1 1 0,23 3 0,89 18 0,-78-10 0,-19-7 0,47 1 0,-37-3 0,120 19 0,-85-10 0,92 8 0,-125-12 0,26 2 0,21-1 0,37 0 0,-2 1 0,86-1 0,-190-8 0,54 1 0,-1-4 0,108-17 0,-153 15 0,22-6 0,-39 8 0,0 0 0,0 2 0,0 0 0,1 0 0,-1 1 0,19 3 0,14-1 0,66 4 0,51-12 0,-158 5 0,1 0 0,-1-1 0,0 0 0,0 0 0,0 0 0,0-1 0,-1 0 0,10-5 0,40-33 0,-53 39 0,1 0 0,-1-1 0,0 0 0,0 1 0,0-1 0,0 0 0,0 0 0,-1 0 0,1 0 0,-1 0 0,0-1 0,0 1 0,0 0 0,0-1 0,0 1 0,-1-1 0,0 1 0,0 0 0,0-1 0,0 1 0,0-1 0,-1 1 0,1 0 0,-1-1 0,0 1 0,0 0 0,0-1 0,0 1 0,-1 0 0,1 0 0,-1 0 0,0 0 0,0 0 0,0 1 0,0-1 0,-1 0 0,1 1 0,-1 0 0,1-1 0,-1 1 0,-5-3 0,-20-4 0,1 2 0,-1 0 0,0 2 0,0 1 0,-1 2 0,1 0 0,-1 2 0,-31 4 0,-31 9 0,10-1 0,-26-3 0,71-2 0,27-4 0,0-1 0,0-1 0,-1 1 0,-12-1 0,-279 7 0,193-9 0,-81 2 0,-47 7 0,61-16 0,171 7 0,0 1 0,0-1 0,1 0 0,-1 0 0,0 0 0,-6-3 0,-21-4 0,-3 6 0,-48-9 0,55 7 0,0 2 0,-49 1 0,43 2 0,-39-5 0,-65-6 0,-167 8 0,145 4 0,-209-11 0,253 1 0,-2 0 0,-69 16 0,157-9 0,28 1 0,1-1 0,0 1 0,0 0 0,0 0 0,0 0 0,0 0 0,0 0 0,-1 0 0,1 0 0,0 0 0,0 0 0,0 0 0,0 0 0,0 0 0,0 0 0,0-1 0,0 1 0,-1 0 0,1 0 0,0 0 0,0 0 0,0 0 0,0 0 0,0 0 0,0-1 0,0 1 0,0 0 0,0 0 0,0 0 0,0 0 0,0 0 0,0 0 0,0-1 0,0 1 0,0 0 0,0 0 0,0 0 0,0 0 0,0 0 0,0-1 0,0 1 0,0 0 0,0 0 0,0 0 0,0 0 0,0 0 0,0 0 0,1 0 0,-1-1 0,0 1 0,14-10 0,4 2 0,-1 0 0,1 1 0,0 1 0,0 1 0,0 1 0,1 0 0,20-1 0,137 0 0,-135 6 0,85 3 0,217 35 0,-227-20 0,223 5 0,-132-17 0,-107-1 0,131-10 0,-212 2 0,0 1 0,1 1 0,-1 1 0,0 1 0,0 0 0,0 1 0,30 10 0,-35-10 86,0 0-1,0 0 0,17 0 0,-17-2-511,0 0-1,-1 1 1,21 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0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customXml" Target="../ink/ink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customXml" Target="../ink/ink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ustomXml" Target="../ink/ink3.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149078"/>
            <a:ext cx="4919186" cy="3931325"/>
          </a:xfrm>
          <a:prstGeom prst="rect">
            <a:avLst/>
          </a:prstGeom>
        </p:spPr>
      </p:pic>
      <p:sp>
        <p:nvSpPr>
          <p:cNvPr id="4" name="Text 0"/>
          <p:cNvSpPr/>
          <p:nvPr/>
        </p:nvSpPr>
        <p:spPr>
          <a:xfrm>
            <a:off x="615371" y="1044849"/>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E-commerce Sales Analysis Project</a:t>
            </a:r>
            <a:endParaRPr lang="en-US" sz="6150" dirty="0"/>
          </a:p>
        </p:txBody>
      </p:sp>
      <p:sp>
        <p:nvSpPr>
          <p:cNvPr id="5" name="Text 1"/>
          <p:cNvSpPr/>
          <p:nvPr/>
        </p:nvSpPr>
        <p:spPr>
          <a:xfrm>
            <a:off x="615370" y="3388935"/>
            <a:ext cx="7556421" cy="1451610"/>
          </a:xfrm>
          <a:prstGeom prst="rect">
            <a:avLst/>
          </a:prstGeom>
          <a:noFill/>
          <a:ln/>
        </p:spPr>
        <p:txBody>
          <a:bodyPr wrap="square" lIns="0" tIns="0" rIns="0" bIns="0" rtlCol="0" anchor="t"/>
          <a:lstStyle/>
          <a:p>
            <a:pPr marL="0" indent="0">
              <a:lnSpc>
                <a:spcPts val="28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This project analyzes e-commerce sales data using machine learning techniques to identify key trends, customer behaviors, and generate actionable insights. This project demonstrates the power of data analysis to inform business decisions and drive growth.</a:t>
            </a:r>
            <a:endParaRPr lang="en-US" sz="2000" dirty="0"/>
          </a:p>
        </p:txBody>
      </p:sp>
      <p:sp>
        <p:nvSpPr>
          <p:cNvPr id="6" name="Shape 2"/>
          <p:cNvSpPr/>
          <p:nvPr/>
        </p:nvSpPr>
        <p:spPr>
          <a:xfrm>
            <a:off x="793790" y="5934908"/>
            <a:ext cx="362903" cy="362903"/>
          </a:xfrm>
          <a:prstGeom prst="roundRect">
            <a:avLst>
              <a:gd name="adj" fmla="val 25194296"/>
            </a:avLst>
          </a:prstGeom>
          <a:noFill/>
          <a:ln w="7620">
            <a:solidFill>
              <a:srgbClr val="FFFFFF"/>
            </a:solidFill>
            <a:prstDash val="solid"/>
          </a:ln>
        </p:spPr>
      </p:sp>
      <p:sp>
        <p:nvSpPr>
          <p:cNvPr id="8" name="Text 3"/>
          <p:cNvSpPr/>
          <p:nvPr/>
        </p:nvSpPr>
        <p:spPr>
          <a:xfrm>
            <a:off x="2584310" y="5852991"/>
            <a:ext cx="6276083" cy="1625619"/>
          </a:xfrm>
          <a:prstGeom prst="rect">
            <a:avLst/>
          </a:prstGeom>
          <a:noFill/>
          <a:ln/>
        </p:spPr>
        <p:txBody>
          <a:bodyPr wrap="none" lIns="0" tIns="0" rIns="0" bIns="0" rtlCol="0" anchor="t"/>
          <a:lstStyle/>
          <a:p>
            <a:pPr marL="0" indent="0" algn="r">
              <a:lnSpc>
                <a:spcPts val="3100"/>
              </a:lnSpc>
              <a:buNone/>
            </a:pPr>
            <a:r>
              <a:rPr lang="en-US" b="1" dirty="0">
                <a:solidFill>
                  <a:srgbClr val="5B5F71"/>
                </a:solidFill>
                <a:latin typeface="Instrument Sans Bold" pitchFamily="34" charset="0"/>
                <a:ea typeface="Instrument Sans Bold" pitchFamily="34" charset="-122"/>
                <a:cs typeface="Instrument Sans Bold" pitchFamily="34" charset="-120"/>
              </a:rPr>
              <a:t>NAME        :  </a:t>
            </a:r>
            <a:r>
              <a:rPr lang="en-US" dirty="0">
                <a:solidFill>
                  <a:srgbClr val="5B5F71"/>
                </a:solidFill>
                <a:latin typeface="Instrument Sans Bold" pitchFamily="34" charset="0"/>
                <a:ea typeface="Instrument Sans Bold" pitchFamily="34" charset="-122"/>
                <a:cs typeface="Instrument Sans Bold" pitchFamily="34" charset="-120"/>
              </a:rPr>
              <a:t>Veeramanikandan K R                                     </a:t>
            </a:r>
          </a:p>
          <a:p>
            <a:pPr marL="0" indent="0" algn="r">
              <a:lnSpc>
                <a:spcPts val="3100"/>
              </a:lnSpc>
              <a:buNone/>
            </a:pPr>
            <a:r>
              <a:rPr lang="en-US" b="1" dirty="0">
                <a:solidFill>
                  <a:srgbClr val="5B5F71"/>
                </a:solidFill>
                <a:latin typeface="Instrument Sans Bold" pitchFamily="34" charset="0"/>
                <a:ea typeface="Instrument Sans Bold" pitchFamily="34" charset="-122"/>
                <a:cs typeface="Instrument Sans Bold" pitchFamily="34" charset="-120"/>
              </a:rPr>
              <a:t>NM ID        :  </a:t>
            </a:r>
            <a:r>
              <a:rPr lang="en-US" dirty="0">
                <a:solidFill>
                  <a:srgbClr val="5B5F71"/>
                </a:solidFill>
                <a:latin typeface="Instrument Sans Bold" pitchFamily="34" charset="0"/>
                <a:ea typeface="Instrument Sans Bold" pitchFamily="34" charset="-122"/>
                <a:cs typeface="Instrument Sans Bold" pitchFamily="34" charset="-120"/>
              </a:rPr>
              <a:t>au910021114047                                            </a:t>
            </a:r>
          </a:p>
          <a:p>
            <a:pPr marL="0" indent="0" algn="r">
              <a:lnSpc>
                <a:spcPts val="3100"/>
              </a:lnSpc>
              <a:buNone/>
            </a:pPr>
            <a:r>
              <a:rPr lang="en-US" b="1" dirty="0">
                <a:solidFill>
                  <a:srgbClr val="5B5F71"/>
                </a:solidFill>
                <a:latin typeface="Instrument Sans Bold" pitchFamily="34" charset="0"/>
                <a:ea typeface="Instrument Sans Bold" pitchFamily="34" charset="-122"/>
                <a:cs typeface="Instrument Sans Bold" pitchFamily="34" charset="-120"/>
              </a:rPr>
              <a:t>COLLEGE    :  </a:t>
            </a:r>
            <a:r>
              <a:rPr lang="en-US" dirty="0">
                <a:solidFill>
                  <a:srgbClr val="5B5F71"/>
                </a:solidFill>
                <a:latin typeface="Instrument Sans Bold" pitchFamily="34" charset="0"/>
                <a:ea typeface="Instrument Sans Bold" pitchFamily="34" charset="-122"/>
                <a:cs typeface="Instrument Sans Bold" pitchFamily="34" charset="-120"/>
              </a:rPr>
              <a:t>Anna University Regional Campus Madurai</a:t>
            </a:r>
          </a:p>
          <a:p>
            <a:pPr marL="0" indent="0" algn="r">
              <a:lnSpc>
                <a:spcPts val="3100"/>
              </a:lnSpc>
              <a:buNone/>
            </a:pPr>
            <a:r>
              <a:rPr lang="en-US" b="1" dirty="0">
                <a:solidFill>
                  <a:srgbClr val="5B5F71"/>
                </a:solidFill>
                <a:latin typeface="Instrument Sans Bold" pitchFamily="34" charset="0"/>
                <a:ea typeface="Instrument Sans Bold" pitchFamily="34" charset="-122"/>
                <a:cs typeface="Instrument Sans Bold" pitchFamily="34" charset="-120"/>
              </a:rPr>
              <a:t>BRANCH    :  </a:t>
            </a:r>
            <a:r>
              <a:rPr lang="en-US" dirty="0">
                <a:solidFill>
                  <a:srgbClr val="5B5F71"/>
                </a:solidFill>
                <a:latin typeface="Instrument Sans Bold" pitchFamily="34" charset="0"/>
                <a:ea typeface="Instrument Sans Bold" pitchFamily="34" charset="-122"/>
                <a:cs typeface="Instrument Sans Bold" pitchFamily="34" charset="-120"/>
              </a:rPr>
              <a:t>B.E-Mechanical Engineering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017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450" dirty="0"/>
          </a:p>
        </p:txBody>
      </p:sp>
      <p:sp>
        <p:nvSpPr>
          <p:cNvPr id="4" name="Text 1"/>
          <p:cNvSpPr/>
          <p:nvPr/>
        </p:nvSpPr>
        <p:spPr>
          <a:xfrm>
            <a:off x="6280190" y="336911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This e-commerce sales analysis project successfully identified key insights into customer behavior, sales trends, and popular products. These insights can inform business decisions, optimize operations, and drive growth. However, it is important to acknowledge potential data quality limitations and ensure ongoing monitoring to maintain the accuracy and relevance of the findings. Thank you for your time and consideration.</a:t>
            </a:r>
            <a:endParaRPr lang="en-US" sz="175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0935EF5C-BC80-74AA-1DDB-7C39292AB66C}"/>
                  </a:ext>
                </a:extLst>
              </p14:cNvPr>
              <p14:cNvContentPartPr/>
              <p14:nvPr/>
            </p14:nvContentPartPr>
            <p14:xfrm>
              <a:off x="12914886" y="7811275"/>
              <a:ext cx="1538280" cy="328320"/>
            </p14:xfrm>
          </p:contentPart>
        </mc:Choice>
        <mc:Fallback>
          <p:pic>
            <p:nvPicPr>
              <p:cNvPr id="5" name="Ink 4">
                <a:extLst>
                  <a:ext uri="{FF2B5EF4-FFF2-40B4-BE49-F238E27FC236}">
                    <a16:creationId xmlns:a16="http://schemas.microsoft.com/office/drawing/2014/main" id="{0935EF5C-BC80-74AA-1DDB-7C39292AB66C}"/>
                  </a:ext>
                </a:extLst>
              </p:cNvPr>
              <p:cNvPicPr/>
              <p:nvPr/>
            </p:nvPicPr>
            <p:blipFill>
              <a:blip r:embed="rId5"/>
              <a:stretch>
                <a:fillRect/>
              </a:stretch>
            </p:blipFill>
            <p:spPr>
              <a:xfrm>
                <a:off x="12852246" y="7748635"/>
                <a:ext cx="1663920" cy="45396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6181011" y="283488"/>
            <a:ext cx="2268260" cy="2268260"/>
          </a:xfrm>
          <a:prstGeom prst="rect">
            <a:avLst/>
          </a:prstGeom>
        </p:spPr>
      </p:pic>
      <p:sp>
        <p:nvSpPr>
          <p:cNvPr id="4" name="Text 0"/>
          <p:cNvSpPr/>
          <p:nvPr/>
        </p:nvSpPr>
        <p:spPr>
          <a:xfrm>
            <a:off x="793790" y="3727847"/>
            <a:ext cx="8140660"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Introduction and Project Goals</a:t>
            </a:r>
            <a:endParaRPr lang="en-US" sz="4450" dirty="0"/>
          </a:p>
        </p:txBody>
      </p:sp>
      <p:sp>
        <p:nvSpPr>
          <p:cNvPr id="5" name="Shape 1"/>
          <p:cNvSpPr/>
          <p:nvPr/>
        </p:nvSpPr>
        <p:spPr>
          <a:xfrm>
            <a:off x="793790" y="5031938"/>
            <a:ext cx="510302" cy="510302"/>
          </a:xfrm>
          <a:prstGeom prst="roundRect">
            <a:avLst>
              <a:gd name="adj" fmla="val 18669"/>
            </a:avLst>
          </a:prstGeom>
          <a:solidFill>
            <a:srgbClr val="E2E3E9"/>
          </a:solidFill>
          <a:ln w="7620">
            <a:solidFill>
              <a:srgbClr val="C8C9CF"/>
            </a:solidFill>
            <a:prstDash val="solid"/>
          </a:ln>
        </p:spPr>
      </p:sp>
      <p:sp>
        <p:nvSpPr>
          <p:cNvPr id="6" name="Text 2"/>
          <p:cNvSpPr/>
          <p:nvPr/>
        </p:nvSpPr>
        <p:spPr>
          <a:xfrm>
            <a:off x="983099" y="5116949"/>
            <a:ext cx="131683"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7" name="Text 3"/>
          <p:cNvSpPr/>
          <p:nvPr/>
        </p:nvSpPr>
        <p:spPr>
          <a:xfrm>
            <a:off x="1530906" y="50319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Project Overview</a:t>
            </a:r>
            <a:endParaRPr lang="en-US" sz="2200" dirty="0"/>
          </a:p>
        </p:txBody>
      </p:sp>
      <p:sp>
        <p:nvSpPr>
          <p:cNvPr id="8" name="Text 4"/>
          <p:cNvSpPr/>
          <p:nvPr/>
        </p:nvSpPr>
        <p:spPr>
          <a:xfrm>
            <a:off x="1530906" y="552235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This project aims to gain insights into e-commerce sales data, leveraging machine learning techniques to uncover meaningful patterns and trends.</a:t>
            </a:r>
            <a:endParaRPr lang="en-US" sz="1750" dirty="0"/>
          </a:p>
        </p:txBody>
      </p:sp>
      <p:sp>
        <p:nvSpPr>
          <p:cNvPr id="9" name="Shape 5"/>
          <p:cNvSpPr/>
          <p:nvPr/>
        </p:nvSpPr>
        <p:spPr>
          <a:xfrm>
            <a:off x="5216962" y="5031938"/>
            <a:ext cx="510302" cy="510302"/>
          </a:xfrm>
          <a:prstGeom prst="roundRect">
            <a:avLst>
              <a:gd name="adj" fmla="val 18669"/>
            </a:avLst>
          </a:prstGeom>
          <a:solidFill>
            <a:srgbClr val="E2E3E9"/>
          </a:solidFill>
          <a:ln w="7620">
            <a:solidFill>
              <a:srgbClr val="C8C9CF"/>
            </a:solidFill>
            <a:prstDash val="solid"/>
          </a:ln>
        </p:spPr>
      </p:sp>
      <p:sp>
        <p:nvSpPr>
          <p:cNvPr id="10" name="Text 6"/>
          <p:cNvSpPr/>
          <p:nvPr/>
        </p:nvSpPr>
        <p:spPr>
          <a:xfrm>
            <a:off x="5377339" y="5116949"/>
            <a:ext cx="189548"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1" name="Text 7"/>
          <p:cNvSpPr/>
          <p:nvPr/>
        </p:nvSpPr>
        <p:spPr>
          <a:xfrm>
            <a:off x="5954078" y="50319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Key Sales Metrics</a:t>
            </a:r>
            <a:endParaRPr lang="en-US" sz="2200" dirty="0"/>
          </a:p>
        </p:txBody>
      </p:sp>
      <p:sp>
        <p:nvSpPr>
          <p:cNvPr id="12" name="Text 8"/>
          <p:cNvSpPr/>
          <p:nvPr/>
        </p:nvSpPr>
        <p:spPr>
          <a:xfrm>
            <a:off x="5954078" y="552235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project focuses on identifying key sales metrics such as total revenue, best-selling products, and customer purchase behavior.</a:t>
            </a:r>
            <a:endParaRPr lang="en-US" sz="1750" dirty="0"/>
          </a:p>
        </p:txBody>
      </p:sp>
      <p:sp>
        <p:nvSpPr>
          <p:cNvPr id="13" name="Shape 9"/>
          <p:cNvSpPr/>
          <p:nvPr/>
        </p:nvSpPr>
        <p:spPr>
          <a:xfrm>
            <a:off x="9640133" y="5031938"/>
            <a:ext cx="510302" cy="510302"/>
          </a:xfrm>
          <a:prstGeom prst="roundRect">
            <a:avLst>
              <a:gd name="adj" fmla="val 18669"/>
            </a:avLst>
          </a:prstGeom>
          <a:solidFill>
            <a:srgbClr val="E2E3E9"/>
          </a:solidFill>
          <a:ln w="7620">
            <a:solidFill>
              <a:srgbClr val="C8C9CF"/>
            </a:solidFill>
            <a:prstDash val="solid"/>
          </a:ln>
        </p:spPr>
      </p:sp>
      <p:sp>
        <p:nvSpPr>
          <p:cNvPr id="14" name="Text 10"/>
          <p:cNvSpPr/>
          <p:nvPr/>
        </p:nvSpPr>
        <p:spPr>
          <a:xfrm>
            <a:off x="9796701" y="5116949"/>
            <a:ext cx="197048"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5" name="Text 11"/>
          <p:cNvSpPr/>
          <p:nvPr/>
        </p:nvSpPr>
        <p:spPr>
          <a:xfrm>
            <a:off x="10377249" y="50319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Actionable Insights</a:t>
            </a:r>
            <a:endParaRPr lang="en-US" sz="2200" dirty="0"/>
          </a:p>
        </p:txBody>
      </p:sp>
      <p:sp>
        <p:nvSpPr>
          <p:cNvPr id="16" name="Text 12"/>
          <p:cNvSpPr/>
          <p:nvPr/>
        </p:nvSpPr>
        <p:spPr>
          <a:xfrm>
            <a:off x="10377249" y="552235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goal is to generate actionable insights that can be used to improve business strategies, optimize operations, and drive revenue growth.</a:t>
            </a:r>
            <a:endParaRPr lang="en-US" sz="1750" dirty="0"/>
          </a:p>
        </p:txBody>
      </p:sp>
      <mc:AlternateContent xmlns:mc="http://schemas.openxmlformats.org/markup-compatibility/2006">
        <mc:Choice xmlns:p14="http://schemas.microsoft.com/office/powerpoint/2010/main" Requires="p14">
          <p:contentPart p14:bwMode="auto" r:id="rId5">
            <p14:nvContentPartPr>
              <p14:cNvPr id="22" name="Ink 21">
                <a:extLst>
                  <a:ext uri="{FF2B5EF4-FFF2-40B4-BE49-F238E27FC236}">
                    <a16:creationId xmlns:a16="http://schemas.microsoft.com/office/drawing/2014/main" id="{D03CB82B-D095-2A44-26BB-C09701BCFC6F}"/>
                  </a:ext>
                </a:extLst>
              </p14:cNvPr>
              <p14:cNvContentPartPr/>
              <p14:nvPr/>
            </p14:nvContentPartPr>
            <p14:xfrm>
              <a:off x="12903132" y="7802879"/>
              <a:ext cx="1588680" cy="296640"/>
            </p14:xfrm>
          </p:contentPart>
        </mc:Choice>
        <mc:Fallback>
          <p:pic>
            <p:nvPicPr>
              <p:cNvPr id="22" name="Ink 21">
                <a:extLst>
                  <a:ext uri="{FF2B5EF4-FFF2-40B4-BE49-F238E27FC236}">
                    <a16:creationId xmlns:a16="http://schemas.microsoft.com/office/drawing/2014/main" id="{D03CB82B-D095-2A44-26BB-C09701BCFC6F}"/>
                  </a:ext>
                </a:extLst>
              </p:cNvPr>
              <p:cNvPicPr/>
              <p:nvPr/>
            </p:nvPicPr>
            <p:blipFill>
              <a:blip r:embed="rId6"/>
              <a:stretch>
                <a:fillRect/>
              </a:stretch>
            </p:blipFill>
            <p:spPr>
              <a:xfrm>
                <a:off x="12840132" y="7739879"/>
                <a:ext cx="1714320" cy="4222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40792"/>
          </a:xfrm>
          <a:prstGeom prst="rect">
            <a:avLst/>
          </a:prstGeom>
        </p:spPr>
      </p:pic>
      <p:sp>
        <p:nvSpPr>
          <p:cNvPr id="3" name="Text 0"/>
          <p:cNvSpPr/>
          <p:nvPr/>
        </p:nvSpPr>
        <p:spPr>
          <a:xfrm>
            <a:off x="724138" y="568881"/>
            <a:ext cx="7695724" cy="1293019"/>
          </a:xfrm>
          <a:prstGeom prst="rect">
            <a:avLst/>
          </a:prstGeom>
          <a:noFill/>
          <a:ln/>
        </p:spPr>
        <p:txBody>
          <a:bodyPr wrap="square" lIns="0" tIns="0" rIns="0" bIns="0" rtlCol="0" anchor="t"/>
          <a:lstStyle/>
          <a:p>
            <a:pPr marL="0" indent="0">
              <a:lnSpc>
                <a:spcPts val="5050"/>
              </a:lnSpc>
              <a:buNone/>
            </a:pPr>
            <a:r>
              <a:rPr lang="en-US" sz="4050" dirty="0">
                <a:solidFill>
                  <a:srgbClr val="505468"/>
                </a:solidFill>
                <a:latin typeface="Instrument Sans Semi Bold" pitchFamily="34" charset="0"/>
                <a:ea typeface="Instrument Sans Semi Bold" pitchFamily="34" charset="-122"/>
                <a:cs typeface="Instrument Sans Semi Bold" pitchFamily="34" charset="-120"/>
              </a:rPr>
              <a:t>Dataset Overview and Data Preparation</a:t>
            </a:r>
            <a:endParaRPr lang="en-US" sz="4050" dirty="0"/>
          </a:p>
        </p:txBody>
      </p:sp>
      <p:sp>
        <p:nvSpPr>
          <p:cNvPr id="4" name="Shape 1"/>
          <p:cNvSpPr/>
          <p:nvPr/>
        </p:nvSpPr>
        <p:spPr>
          <a:xfrm>
            <a:off x="724138" y="2172176"/>
            <a:ext cx="7695724" cy="5499735"/>
          </a:xfrm>
          <a:prstGeom prst="roundRect">
            <a:avLst>
              <a:gd name="adj" fmla="val 1580"/>
            </a:avLst>
          </a:prstGeom>
          <a:noFill/>
          <a:ln w="7620">
            <a:solidFill>
              <a:srgbClr val="000000">
                <a:alpha val="8000"/>
              </a:srgbClr>
            </a:solidFill>
            <a:prstDash val="solid"/>
          </a:ln>
        </p:spPr>
      </p:sp>
      <p:sp>
        <p:nvSpPr>
          <p:cNvPr id="5" name="Shape 2"/>
          <p:cNvSpPr/>
          <p:nvPr/>
        </p:nvSpPr>
        <p:spPr>
          <a:xfrm>
            <a:off x="731758" y="2179796"/>
            <a:ext cx="7679650" cy="594360"/>
          </a:xfrm>
          <a:prstGeom prst="rect">
            <a:avLst/>
          </a:prstGeom>
          <a:solidFill>
            <a:srgbClr val="FFFFFF">
              <a:alpha val="4000"/>
            </a:srgbClr>
          </a:solidFill>
          <a:ln/>
        </p:spPr>
      </p:sp>
      <p:sp>
        <p:nvSpPr>
          <p:cNvPr id="6" name="Text 3"/>
          <p:cNvSpPr/>
          <p:nvPr/>
        </p:nvSpPr>
        <p:spPr>
          <a:xfrm>
            <a:off x="939403" y="2311479"/>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Column</a:t>
            </a:r>
            <a:endParaRPr lang="en-US" sz="1600" dirty="0"/>
          </a:p>
        </p:txBody>
      </p:sp>
      <p:sp>
        <p:nvSpPr>
          <p:cNvPr id="7" name="Text 4"/>
          <p:cNvSpPr/>
          <p:nvPr/>
        </p:nvSpPr>
        <p:spPr>
          <a:xfrm>
            <a:off x="3502819" y="2311479"/>
            <a:ext cx="213836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Data Type</a:t>
            </a:r>
            <a:endParaRPr lang="en-US" sz="1600" dirty="0"/>
          </a:p>
        </p:txBody>
      </p:sp>
      <p:sp>
        <p:nvSpPr>
          <p:cNvPr id="8" name="Text 5"/>
          <p:cNvSpPr/>
          <p:nvPr/>
        </p:nvSpPr>
        <p:spPr>
          <a:xfrm>
            <a:off x="6062424" y="2311479"/>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Description</a:t>
            </a:r>
            <a:endParaRPr lang="en-US" sz="1600" dirty="0"/>
          </a:p>
        </p:txBody>
      </p:sp>
      <p:sp>
        <p:nvSpPr>
          <p:cNvPr id="9" name="Shape 6"/>
          <p:cNvSpPr/>
          <p:nvPr/>
        </p:nvSpPr>
        <p:spPr>
          <a:xfrm>
            <a:off x="731758" y="2774156"/>
            <a:ext cx="7679650" cy="925354"/>
          </a:xfrm>
          <a:prstGeom prst="rect">
            <a:avLst/>
          </a:prstGeom>
          <a:solidFill>
            <a:srgbClr val="000000">
              <a:alpha val="4000"/>
            </a:srgbClr>
          </a:solidFill>
          <a:ln/>
        </p:spPr>
      </p:sp>
      <p:sp>
        <p:nvSpPr>
          <p:cNvPr id="10" name="Text 7"/>
          <p:cNvSpPr/>
          <p:nvPr/>
        </p:nvSpPr>
        <p:spPr>
          <a:xfrm>
            <a:off x="939403" y="2905839"/>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Order ID</a:t>
            </a:r>
            <a:endParaRPr lang="en-US" sz="1600" dirty="0"/>
          </a:p>
        </p:txBody>
      </p:sp>
      <p:sp>
        <p:nvSpPr>
          <p:cNvPr id="11" name="Text 8"/>
          <p:cNvSpPr/>
          <p:nvPr/>
        </p:nvSpPr>
        <p:spPr>
          <a:xfrm>
            <a:off x="3502819" y="2905839"/>
            <a:ext cx="213836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Integer</a:t>
            </a:r>
            <a:endParaRPr lang="en-US" sz="1600" dirty="0"/>
          </a:p>
        </p:txBody>
      </p:sp>
      <p:sp>
        <p:nvSpPr>
          <p:cNvPr id="12" name="Text 9"/>
          <p:cNvSpPr/>
          <p:nvPr/>
        </p:nvSpPr>
        <p:spPr>
          <a:xfrm>
            <a:off x="6062424" y="2905839"/>
            <a:ext cx="2142173" cy="661988"/>
          </a:xfrm>
          <a:prstGeom prst="rect">
            <a:avLst/>
          </a:prstGeom>
          <a:noFill/>
          <a:ln/>
        </p:spPr>
        <p:txBody>
          <a:bodyPr wrap="squar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Unique identifier for each order</a:t>
            </a:r>
            <a:endParaRPr lang="en-US" sz="1600" dirty="0"/>
          </a:p>
        </p:txBody>
      </p:sp>
      <p:sp>
        <p:nvSpPr>
          <p:cNvPr id="13" name="Shape 10"/>
          <p:cNvSpPr/>
          <p:nvPr/>
        </p:nvSpPr>
        <p:spPr>
          <a:xfrm>
            <a:off x="731758" y="3699510"/>
            <a:ext cx="7679650" cy="925354"/>
          </a:xfrm>
          <a:prstGeom prst="rect">
            <a:avLst/>
          </a:prstGeom>
          <a:solidFill>
            <a:srgbClr val="FFFFFF">
              <a:alpha val="4000"/>
            </a:srgbClr>
          </a:solidFill>
          <a:ln/>
        </p:spPr>
      </p:sp>
      <p:sp>
        <p:nvSpPr>
          <p:cNvPr id="14" name="Text 11"/>
          <p:cNvSpPr/>
          <p:nvPr/>
        </p:nvSpPr>
        <p:spPr>
          <a:xfrm>
            <a:off x="939403" y="3831193"/>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Customer ID</a:t>
            </a:r>
            <a:endParaRPr lang="en-US" sz="1600" dirty="0"/>
          </a:p>
        </p:txBody>
      </p:sp>
      <p:sp>
        <p:nvSpPr>
          <p:cNvPr id="15" name="Text 12"/>
          <p:cNvSpPr/>
          <p:nvPr/>
        </p:nvSpPr>
        <p:spPr>
          <a:xfrm>
            <a:off x="3502819" y="3831193"/>
            <a:ext cx="213836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Integer</a:t>
            </a:r>
            <a:endParaRPr lang="en-US" sz="1600" dirty="0"/>
          </a:p>
        </p:txBody>
      </p:sp>
      <p:sp>
        <p:nvSpPr>
          <p:cNvPr id="16" name="Text 13"/>
          <p:cNvSpPr/>
          <p:nvPr/>
        </p:nvSpPr>
        <p:spPr>
          <a:xfrm>
            <a:off x="6062424" y="3831193"/>
            <a:ext cx="2142173" cy="661988"/>
          </a:xfrm>
          <a:prstGeom prst="rect">
            <a:avLst/>
          </a:prstGeom>
          <a:noFill/>
          <a:ln/>
        </p:spPr>
        <p:txBody>
          <a:bodyPr wrap="squar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Unique identifier for each customer</a:t>
            </a:r>
            <a:endParaRPr lang="en-US" sz="1600" dirty="0"/>
          </a:p>
        </p:txBody>
      </p:sp>
      <p:sp>
        <p:nvSpPr>
          <p:cNvPr id="17" name="Shape 14"/>
          <p:cNvSpPr/>
          <p:nvPr/>
        </p:nvSpPr>
        <p:spPr>
          <a:xfrm>
            <a:off x="731758" y="4624864"/>
            <a:ext cx="7679650" cy="925354"/>
          </a:xfrm>
          <a:prstGeom prst="rect">
            <a:avLst/>
          </a:prstGeom>
          <a:solidFill>
            <a:srgbClr val="000000">
              <a:alpha val="4000"/>
            </a:srgbClr>
          </a:solidFill>
          <a:ln/>
        </p:spPr>
      </p:sp>
      <p:sp>
        <p:nvSpPr>
          <p:cNvPr id="18" name="Text 15"/>
          <p:cNvSpPr/>
          <p:nvPr/>
        </p:nvSpPr>
        <p:spPr>
          <a:xfrm>
            <a:off x="939403" y="4756547"/>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Product ID</a:t>
            </a:r>
            <a:endParaRPr lang="en-US" sz="1600" dirty="0"/>
          </a:p>
        </p:txBody>
      </p:sp>
      <p:sp>
        <p:nvSpPr>
          <p:cNvPr id="19" name="Text 16"/>
          <p:cNvSpPr/>
          <p:nvPr/>
        </p:nvSpPr>
        <p:spPr>
          <a:xfrm>
            <a:off x="3502819" y="4756547"/>
            <a:ext cx="213836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Integer</a:t>
            </a:r>
            <a:endParaRPr lang="en-US" sz="1600" dirty="0"/>
          </a:p>
        </p:txBody>
      </p:sp>
      <p:sp>
        <p:nvSpPr>
          <p:cNvPr id="20" name="Text 17"/>
          <p:cNvSpPr/>
          <p:nvPr/>
        </p:nvSpPr>
        <p:spPr>
          <a:xfrm>
            <a:off x="6062424" y="4756547"/>
            <a:ext cx="2142173" cy="661988"/>
          </a:xfrm>
          <a:prstGeom prst="rect">
            <a:avLst/>
          </a:prstGeom>
          <a:noFill/>
          <a:ln/>
        </p:spPr>
        <p:txBody>
          <a:bodyPr wrap="squar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Unique identifier for each product</a:t>
            </a:r>
            <a:endParaRPr lang="en-US" sz="1600" dirty="0"/>
          </a:p>
        </p:txBody>
      </p:sp>
      <p:sp>
        <p:nvSpPr>
          <p:cNvPr id="21" name="Shape 18"/>
          <p:cNvSpPr/>
          <p:nvPr/>
        </p:nvSpPr>
        <p:spPr>
          <a:xfrm>
            <a:off x="731758" y="5550218"/>
            <a:ext cx="7679650" cy="594360"/>
          </a:xfrm>
          <a:prstGeom prst="rect">
            <a:avLst/>
          </a:prstGeom>
          <a:solidFill>
            <a:srgbClr val="FFFFFF">
              <a:alpha val="4000"/>
            </a:srgbClr>
          </a:solidFill>
          <a:ln/>
        </p:spPr>
      </p:sp>
      <p:sp>
        <p:nvSpPr>
          <p:cNvPr id="22" name="Text 19"/>
          <p:cNvSpPr/>
          <p:nvPr/>
        </p:nvSpPr>
        <p:spPr>
          <a:xfrm>
            <a:off x="939403" y="5681901"/>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Order Date</a:t>
            </a:r>
            <a:endParaRPr lang="en-US" sz="1600" dirty="0"/>
          </a:p>
        </p:txBody>
      </p:sp>
      <p:sp>
        <p:nvSpPr>
          <p:cNvPr id="23" name="Text 20"/>
          <p:cNvSpPr/>
          <p:nvPr/>
        </p:nvSpPr>
        <p:spPr>
          <a:xfrm>
            <a:off x="3502819" y="5681901"/>
            <a:ext cx="213836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Date</a:t>
            </a:r>
            <a:endParaRPr lang="en-US" sz="1600" dirty="0"/>
          </a:p>
        </p:txBody>
      </p:sp>
      <p:sp>
        <p:nvSpPr>
          <p:cNvPr id="24" name="Text 21"/>
          <p:cNvSpPr/>
          <p:nvPr/>
        </p:nvSpPr>
        <p:spPr>
          <a:xfrm>
            <a:off x="6062424" y="5681901"/>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Date of the order</a:t>
            </a:r>
            <a:endParaRPr lang="en-US" sz="1600" dirty="0"/>
          </a:p>
        </p:txBody>
      </p:sp>
      <p:sp>
        <p:nvSpPr>
          <p:cNvPr id="25" name="Shape 22"/>
          <p:cNvSpPr/>
          <p:nvPr/>
        </p:nvSpPr>
        <p:spPr>
          <a:xfrm>
            <a:off x="731758" y="6144578"/>
            <a:ext cx="7679650" cy="925354"/>
          </a:xfrm>
          <a:prstGeom prst="rect">
            <a:avLst/>
          </a:prstGeom>
          <a:solidFill>
            <a:srgbClr val="000000">
              <a:alpha val="4000"/>
            </a:srgbClr>
          </a:solidFill>
          <a:ln/>
        </p:spPr>
      </p:sp>
      <p:sp>
        <p:nvSpPr>
          <p:cNvPr id="26" name="Text 23"/>
          <p:cNvSpPr/>
          <p:nvPr/>
        </p:nvSpPr>
        <p:spPr>
          <a:xfrm>
            <a:off x="939403" y="6276261"/>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Quantity</a:t>
            </a:r>
            <a:endParaRPr lang="en-US" sz="1600" dirty="0"/>
          </a:p>
        </p:txBody>
      </p:sp>
      <p:sp>
        <p:nvSpPr>
          <p:cNvPr id="27" name="Text 24"/>
          <p:cNvSpPr/>
          <p:nvPr/>
        </p:nvSpPr>
        <p:spPr>
          <a:xfrm>
            <a:off x="3502819" y="6276261"/>
            <a:ext cx="213836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Integer</a:t>
            </a:r>
            <a:endParaRPr lang="en-US" sz="1600" dirty="0"/>
          </a:p>
        </p:txBody>
      </p:sp>
      <p:sp>
        <p:nvSpPr>
          <p:cNvPr id="28" name="Text 25"/>
          <p:cNvSpPr/>
          <p:nvPr/>
        </p:nvSpPr>
        <p:spPr>
          <a:xfrm>
            <a:off x="6062424" y="6276261"/>
            <a:ext cx="2142173" cy="661988"/>
          </a:xfrm>
          <a:prstGeom prst="rect">
            <a:avLst/>
          </a:prstGeom>
          <a:noFill/>
          <a:ln/>
        </p:spPr>
        <p:txBody>
          <a:bodyPr wrap="squar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Number of items ordered</a:t>
            </a:r>
            <a:endParaRPr lang="en-US" sz="1600" dirty="0"/>
          </a:p>
        </p:txBody>
      </p:sp>
      <p:sp>
        <p:nvSpPr>
          <p:cNvPr id="29" name="Shape 26"/>
          <p:cNvSpPr/>
          <p:nvPr/>
        </p:nvSpPr>
        <p:spPr>
          <a:xfrm>
            <a:off x="731758" y="7069931"/>
            <a:ext cx="7679650" cy="594360"/>
          </a:xfrm>
          <a:prstGeom prst="rect">
            <a:avLst/>
          </a:prstGeom>
          <a:solidFill>
            <a:srgbClr val="FFFFFF">
              <a:alpha val="4000"/>
            </a:srgbClr>
          </a:solidFill>
          <a:ln/>
        </p:spPr>
      </p:sp>
      <p:sp>
        <p:nvSpPr>
          <p:cNvPr id="30" name="Text 27"/>
          <p:cNvSpPr/>
          <p:nvPr/>
        </p:nvSpPr>
        <p:spPr>
          <a:xfrm>
            <a:off x="939403" y="7201614"/>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Price</a:t>
            </a:r>
            <a:endParaRPr lang="en-US" sz="1600" dirty="0"/>
          </a:p>
        </p:txBody>
      </p:sp>
      <p:sp>
        <p:nvSpPr>
          <p:cNvPr id="31" name="Text 28"/>
          <p:cNvSpPr/>
          <p:nvPr/>
        </p:nvSpPr>
        <p:spPr>
          <a:xfrm>
            <a:off x="3502819" y="7201614"/>
            <a:ext cx="213836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Float</a:t>
            </a:r>
            <a:endParaRPr lang="en-US" sz="1600" dirty="0"/>
          </a:p>
        </p:txBody>
      </p:sp>
      <p:sp>
        <p:nvSpPr>
          <p:cNvPr id="32" name="Text 29"/>
          <p:cNvSpPr/>
          <p:nvPr/>
        </p:nvSpPr>
        <p:spPr>
          <a:xfrm>
            <a:off x="6062424" y="7201614"/>
            <a:ext cx="2142173" cy="330994"/>
          </a:xfrm>
          <a:prstGeom prst="rect">
            <a:avLst/>
          </a:prstGeom>
          <a:noFill/>
          <a:ln/>
        </p:spPr>
        <p:txBody>
          <a:bodyPr wrap="none" lIns="0" tIns="0" rIns="0" bIns="0" rtlCol="0" anchor="t"/>
          <a:lstStyle/>
          <a:p>
            <a:pPr marL="0" indent="0">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Price of each item</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569006"/>
            <a:ext cx="4919305" cy="5091589"/>
          </a:xfrm>
          <a:prstGeom prst="rect">
            <a:avLst/>
          </a:prstGeom>
        </p:spPr>
      </p:pic>
      <p:sp>
        <p:nvSpPr>
          <p:cNvPr id="4" name="Text 0"/>
          <p:cNvSpPr/>
          <p:nvPr/>
        </p:nvSpPr>
        <p:spPr>
          <a:xfrm>
            <a:off x="793790" y="67722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Data Cleaning</a:t>
            </a:r>
            <a:endParaRPr lang="en-US" sz="4450" dirty="0"/>
          </a:p>
        </p:txBody>
      </p:sp>
      <p:sp>
        <p:nvSpPr>
          <p:cNvPr id="5" name="Shape 1"/>
          <p:cNvSpPr/>
          <p:nvPr/>
        </p:nvSpPr>
        <p:spPr>
          <a:xfrm>
            <a:off x="1118711" y="1726168"/>
            <a:ext cx="30480" cy="5826085"/>
          </a:xfrm>
          <a:prstGeom prst="roundRect">
            <a:avLst>
              <a:gd name="adj" fmla="val 312558"/>
            </a:avLst>
          </a:prstGeom>
          <a:solidFill>
            <a:srgbClr val="C8C9CF"/>
          </a:solidFill>
          <a:ln/>
        </p:spPr>
      </p:sp>
      <p:sp>
        <p:nvSpPr>
          <p:cNvPr id="6" name="Shape 2"/>
          <p:cNvSpPr/>
          <p:nvPr/>
        </p:nvSpPr>
        <p:spPr>
          <a:xfrm>
            <a:off x="1358622" y="2221230"/>
            <a:ext cx="793790" cy="30480"/>
          </a:xfrm>
          <a:prstGeom prst="roundRect">
            <a:avLst>
              <a:gd name="adj" fmla="val 312558"/>
            </a:avLst>
          </a:prstGeom>
          <a:solidFill>
            <a:srgbClr val="C8C9CF"/>
          </a:solidFill>
          <a:ln/>
        </p:spPr>
      </p:sp>
      <p:sp>
        <p:nvSpPr>
          <p:cNvPr id="7" name="Shape 3"/>
          <p:cNvSpPr/>
          <p:nvPr/>
        </p:nvSpPr>
        <p:spPr>
          <a:xfrm>
            <a:off x="878800" y="1981319"/>
            <a:ext cx="510302" cy="510302"/>
          </a:xfrm>
          <a:prstGeom prst="roundRect">
            <a:avLst>
              <a:gd name="adj" fmla="val 18669"/>
            </a:avLst>
          </a:prstGeom>
          <a:solidFill>
            <a:srgbClr val="E2E3E9"/>
          </a:solidFill>
          <a:ln w="7620">
            <a:solidFill>
              <a:srgbClr val="C8C9CF"/>
            </a:solidFill>
            <a:prstDash val="solid"/>
          </a:ln>
        </p:spPr>
      </p:sp>
      <p:sp>
        <p:nvSpPr>
          <p:cNvPr id="8" name="Text 4"/>
          <p:cNvSpPr/>
          <p:nvPr/>
        </p:nvSpPr>
        <p:spPr>
          <a:xfrm>
            <a:off x="1068110" y="2066330"/>
            <a:ext cx="131683"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9" name="Text 5"/>
          <p:cNvSpPr/>
          <p:nvPr/>
        </p:nvSpPr>
        <p:spPr>
          <a:xfrm>
            <a:off x="2381488" y="19529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Missing Values</a:t>
            </a:r>
            <a:endParaRPr lang="en-US" sz="2200" dirty="0"/>
          </a:p>
        </p:txBody>
      </p:sp>
      <p:sp>
        <p:nvSpPr>
          <p:cNvPr id="10" name="Text 6"/>
          <p:cNvSpPr/>
          <p:nvPr/>
        </p:nvSpPr>
        <p:spPr>
          <a:xfrm>
            <a:off x="2381488" y="2443401"/>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Missing values were handled by replacing them with the median value for numerical columns and the mode for categorical columns.</a:t>
            </a:r>
            <a:endParaRPr lang="en-US" sz="1750" dirty="0"/>
          </a:p>
        </p:txBody>
      </p:sp>
      <p:sp>
        <p:nvSpPr>
          <p:cNvPr id="11" name="Shape 7"/>
          <p:cNvSpPr/>
          <p:nvPr/>
        </p:nvSpPr>
        <p:spPr>
          <a:xfrm>
            <a:off x="1358622" y="4480798"/>
            <a:ext cx="793790" cy="30480"/>
          </a:xfrm>
          <a:prstGeom prst="roundRect">
            <a:avLst>
              <a:gd name="adj" fmla="val 312558"/>
            </a:avLst>
          </a:prstGeom>
          <a:solidFill>
            <a:srgbClr val="C8C9CF"/>
          </a:solidFill>
          <a:ln/>
        </p:spPr>
      </p:sp>
      <p:sp>
        <p:nvSpPr>
          <p:cNvPr id="12" name="Shape 8"/>
          <p:cNvSpPr/>
          <p:nvPr/>
        </p:nvSpPr>
        <p:spPr>
          <a:xfrm>
            <a:off x="878800" y="4240887"/>
            <a:ext cx="510302" cy="510302"/>
          </a:xfrm>
          <a:prstGeom prst="roundRect">
            <a:avLst>
              <a:gd name="adj" fmla="val 18669"/>
            </a:avLst>
          </a:prstGeom>
          <a:solidFill>
            <a:srgbClr val="E2E3E9"/>
          </a:solidFill>
          <a:ln w="7620">
            <a:solidFill>
              <a:srgbClr val="C8C9CF"/>
            </a:solidFill>
            <a:prstDash val="solid"/>
          </a:ln>
        </p:spPr>
      </p:sp>
      <p:sp>
        <p:nvSpPr>
          <p:cNvPr id="13" name="Text 9"/>
          <p:cNvSpPr/>
          <p:nvPr/>
        </p:nvSpPr>
        <p:spPr>
          <a:xfrm>
            <a:off x="1039178" y="4325898"/>
            <a:ext cx="189548"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4" name="Text 10"/>
          <p:cNvSpPr/>
          <p:nvPr/>
        </p:nvSpPr>
        <p:spPr>
          <a:xfrm>
            <a:off x="2381488" y="4212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Data Types</a:t>
            </a:r>
            <a:endParaRPr lang="en-US" sz="2200" dirty="0"/>
          </a:p>
        </p:txBody>
      </p:sp>
      <p:sp>
        <p:nvSpPr>
          <p:cNvPr id="15" name="Text 11"/>
          <p:cNvSpPr/>
          <p:nvPr/>
        </p:nvSpPr>
        <p:spPr>
          <a:xfrm>
            <a:off x="2381488" y="4702969"/>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Data types were converted to appropriate formats, such as converting order date to a datetime object.</a:t>
            </a:r>
            <a:endParaRPr lang="en-US" sz="1750" dirty="0"/>
          </a:p>
        </p:txBody>
      </p:sp>
      <p:sp>
        <p:nvSpPr>
          <p:cNvPr id="16" name="Shape 12"/>
          <p:cNvSpPr/>
          <p:nvPr/>
        </p:nvSpPr>
        <p:spPr>
          <a:xfrm>
            <a:off x="1358622" y="6377464"/>
            <a:ext cx="793790" cy="30480"/>
          </a:xfrm>
          <a:prstGeom prst="roundRect">
            <a:avLst>
              <a:gd name="adj" fmla="val 312558"/>
            </a:avLst>
          </a:prstGeom>
          <a:solidFill>
            <a:srgbClr val="C8C9CF"/>
          </a:solidFill>
          <a:ln/>
        </p:spPr>
      </p:sp>
      <p:sp>
        <p:nvSpPr>
          <p:cNvPr id="17" name="Shape 13"/>
          <p:cNvSpPr/>
          <p:nvPr/>
        </p:nvSpPr>
        <p:spPr>
          <a:xfrm>
            <a:off x="878800" y="6137553"/>
            <a:ext cx="510302" cy="510302"/>
          </a:xfrm>
          <a:prstGeom prst="roundRect">
            <a:avLst>
              <a:gd name="adj" fmla="val 18669"/>
            </a:avLst>
          </a:prstGeom>
          <a:solidFill>
            <a:srgbClr val="E2E3E9"/>
          </a:solidFill>
          <a:ln w="7620">
            <a:solidFill>
              <a:srgbClr val="C8C9CF"/>
            </a:solidFill>
            <a:prstDash val="solid"/>
          </a:ln>
        </p:spPr>
      </p:sp>
      <p:sp>
        <p:nvSpPr>
          <p:cNvPr id="18" name="Text 14"/>
          <p:cNvSpPr/>
          <p:nvPr/>
        </p:nvSpPr>
        <p:spPr>
          <a:xfrm>
            <a:off x="1035368" y="6222563"/>
            <a:ext cx="197048"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9" name="Text 15"/>
          <p:cNvSpPr/>
          <p:nvPr/>
        </p:nvSpPr>
        <p:spPr>
          <a:xfrm>
            <a:off x="2381488" y="61092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Duplicate Removal</a:t>
            </a:r>
            <a:endParaRPr lang="en-US" sz="2200" dirty="0"/>
          </a:p>
        </p:txBody>
      </p:sp>
      <p:sp>
        <p:nvSpPr>
          <p:cNvPr id="20" name="Text 16"/>
          <p:cNvSpPr/>
          <p:nvPr/>
        </p:nvSpPr>
        <p:spPr>
          <a:xfrm>
            <a:off x="2381488" y="6599634"/>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Duplicate rows were identified and removed to ensure data integrity and accuracy.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59706"/>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Key Metrics - Total Sales and Best-Selling Products</a:t>
            </a:r>
            <a:endParaRPr lang="en-US" sz="4450" dirty="0"/>
          </a:p>
        </p:txBody>
      </p:sp>
      <p:sp>
        <p:nvSpPr>
          <p:cNvPr id="3" name="Text 1"/>
          <p:cNvSpPr/>
          <p:nvPr/>
        </p:nvSpPr>
        <p:spPr>
          <a:xfrm>
            <a:off x="793790" y="34442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Total Sales</a:t>
            </a:r>
            <a:endParaRPr lang="en-US" sz="2200" dirty="0"/>
          </a:p>
        </p:txBody>
      </p:sp>
      <p:sp>
        <p:nvSpPr>
          <p:cNvPr id="4" name="Text 2"/>
          <p:cNvSpPr/>
          <p:nvPr/>
        </p:nvSpPr>
        <p:spPr>
          <a:xfrm>
            <a:off x="793790" y="4025384"/>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Total sales were calculated by multiplying quantity by price for each order and summing across all orders. This metric provides an overview of the overall revenue generated from the e-commerce platform. It allows us to assess the overall performance of the business and identify any trends in sales over time.</a:t>
            </a:r>
            <a:endParaRPr lang="en-US" sz="1750" dirty="0"/>
          </a:p>
        </p:txBody>
      </p:sp>
      <p:sp>
        <p:nvSpPr>
          <p:cNvPr id="5" name="Text 3"/>
          <p:cNvSpPr/>
          <p:nvPr/>
        </p:nvSpPr>
        <p:spPr>
          <a:xfrm>
            <a:off x="7599521" y="3444240"/>
            <a:ext cx="2898934"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Best-Selling Products</a:t>
            </a:r>
            <a:endParaRPr lang="en-US" sz="2200" dirty="0"/>
          </a:p>
        </p:txBody>
      </p:sp>
      <p:sp>
        <p:nvSpPr>
          <p:cNvPr id="6" name="Text 4"/>
          <p:cNvSpPr/>
          <p:nvPr/>
        </p:nvSpPr>
        <p:spPr>
          <a:xfrm>
            <a:off x="7599521" y="4025384"/>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top 10 best-selling products were identified by sorting products by total quantity sold and selecting the top 10. This analysis helps identify the most popular products among customers, providing insights into customer preferences and demand trends. It also highlights opportunities for product development and marketing strategies.</a:t>
            </a:r>
            <a:endParaRPr lang="en-US" sz="1750" dirty="0"/>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83E29A80-8FB9-1C5A-27BB-6226B1180513}"/>
                  </a:ext>
                </a:extLst>
              </p14:cNvPr>
              <p14:cNvContentPartPr/>
              <p14:nvPr/>
            </p14:nvContentPartPr>
            <p14:xfrm>
              <a:off x="12915372" y="7754999"/>
              <a:ext cx="1573920" cy="354600"/>
            </p14:xfrm>
          </p:contentPart>
        </mc:Choice>
        <mc:Fallback>
          <p:pic>
            <p:nvPicPr>
              <p:cNvPr id="8" name="Ink 7">
                <a:extLst>
                  <a:ext uri="{FF2B5EF4-FFF2-40B4-BE49-F238E27FC236}">
                    <a16:creationId xmlns:a16="http://schemas.microsoft.com/office/drawing/2014/main" id="{83E29A80-8FB9-1C5A-27BB-6226B1180513}"/>
                  </a:ext>
                </a:extLst>
              </p:cNvPr>
              <p:cNvPicPr/>
              <p:nvPr/>
            </p:nvPicPr>
            <p:blipFill>
              <a:blip r:embed="rId4"/>
              <a:stretch>
                <a:fillRect/>
              </a:stretch>
            </p:blipFill>
            <p:spPr>
              <a:xfrm>
                <a:off x="12852372" y="7692359"/>
                <a:ext cx="1699560" cy="4802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698433"/>
            <a:ext cx="4919305" cy="2832735"/>
          </a:xfrm>
          <a:prstGeom prst="rect">
            <a:avLst/>
          </a:prstGeom>
        </p:spPr>
      </p:pic>
      <p:sp>
        <p:nvSpPr>
          <p:cNvPr id="4" name="Text 0"/>
          <p:cNvSpPr/>
          <p:nvPr/>
        </p:nvSpPr>
        <p:spPr>
          <a:xfrm>
            <a:off x="793790" y="848797"/>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Customer Purchase Patterns and Monthly Sales Trends</a:t>
            </a:r>
            <a:endParaRPr lang="en-US" sz="4450" dirty="0"/>
          </a:p>
        </p:txBody>
      </p:sp>
      <p:pic>
        <p:nvPicPr>
          <p:cNvPr id="5" name="Image 2" descr="preencoded.png"/>
          <p:cNvPicPr>
            <a:picLocks noChangeAspect="1"/>
          </p:cNvPicPr>
          <p:nvPr/>
        </p:nvPicPr>
        <p:blipFill>
          <a:blip r:embed="rId5"/>
          <a:stretch>
            <a:fillRect/>
          </a:stretch>
        </p:blipFill>
        <p:spPr>
          <a:xfrm>
            <a:off x="793790" y="3315295"/>
            <a:ext cx="1134070" cy="2032754"/>
          </a:xfrm>
          <a:prstGeom prst="rect">
            <a:avLst/>
          </a:prstGeom>
        </p:spPr>
      </p:pic>
      <p:sp>
        <p:nvSpPr>
          <p:cNvPr id="6" name="Text 1"/>
          <p:cNvSpPr/>
          <p:nvPr/>
        </p:nvSpPr>
        <p:spPr>
          <a:xfrm>
            <a:off x="2268022" y="3542109"/>
            <a:ext cx="3840837"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Customer Purchase Patterns</a:t>
            </a:r>
            <a:endParaRPr lang="en-US" sz="2200" dirty="0"/>
          </a:p>
        </p:txBody>
      </p:sp>
      <p:sp>
        <p:nvSpPr>
          <p:cNvPr id="7" name="Text 2"/>
          <p:cNvSpPr/>
          <p:nvPr/>
        </p:nvSpPr>
        <p:spPr>
          <a:xfrm>
            <a:off x="2268022" y="4032528"/>
            <a:ext cx="6082189"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Customer purchase patterns were analyzed by calculating the frequency of orders for each customer, providing insights into customer loyalty and purchasing habits.</a:t>
            </a:r>
            <a:endParaRPr lang="en-US" sz="1750" dirty="0"/>
          </a:p>
        </p:txBody>
      </p:sp>
      <p:pic>
        <p:nvPicPr>
          <p:cNvPr id="8" name="Image 3" descr="preencoded.png"/>
          <p:cNvPicPr>
            <a:picLocks noChangeAspect="1"/>
          </p:cNvPicPr>
          <p:nvPr/>
        </p:nvPicPr>
        <p:blipFill>
          <a:blip r:embed="rId6"/>
          <a:stretch>
            <a:fillRect/>
          </a:stretch>
        </p:blipFill>
        <p:spPr>
          <a:xfrm>
            <a:off x="793790" y="5348049"/>
            <a:ext cx="1134070" cy="2032754"/>
          </a:xfrm>
          <a:prstGeom prst="rect">
            <a:avLst/>
          </a:prstGeom>
        </p:spPr>
      </p:pic>
      <p:sp>
        <p:nvSpPr>
          <p:cNvPr id="9" name="Text 3"/>
          <p:cNvSpPr/>
          <p:nvPr/>
        </p:nvSpPr>
        <p:spPr>
          <a:xfrm>
            <a:off x="2268022" y="5574863"/>
            <a:ext cx="2845118"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Monthly Sales Trends</a:t>
            </a:r>
            <a:endParaRPr lang="en-US" sz="2200" dirty="0"/>
          </a:p>
        </p:txBody>
      </p:sp>
      <p:sp>
        <p:nvSpPr>
          <p:cNvPr id="10" name="Text 4"/>
          <p:cNvSpPr/>
          <p:nvPr/>
        </p:nvSpPr>
        <p:spPr>
          <a:xfrm>
            <a:off x="2268022" y="6065282"/>
            <a:ext cx="6082189"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Monthly sales trends were visualized using a line chart to identify seasonal patterns, growth trends, and potential anomalies.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5924" y="608767"/>
            <a:ext cx="5185648" cy="648057"/>
          </a:xfrm>
          <a:prstGeom prst="rect">
            <a:avLst/>
          </a:prstGeom>
          <a:noFill/>
          <a:ln/>
        </p:spPr>
        <p:txBody>
          <a:bodyPr wrap="none" lIns="0" tIns="0" rIns="0" bIns="0" rtlCol="0" anchor="t"/>
          <a:lstStyle/>
          <a:p>
            <a:pPr marL="0" indent="0">
              <a:lnSpc>
                <a:spcPts val="5100"/>
              </a:lnSpc>
              <a:buNone/>
            </a:pPr>
            <a:r>
              <a:rPr lang="en-US" sz="4050" dirty="0">
                <a:solidFill>
                  <a:srgbClr val="505468"/>
                </a:solidFill>
                <a:latin typeface="Instrument Sans Semi Bold" pitchFamily="34" charset="0"/>
                <a:ea typeface="Instrument Sans Semi Bold" pitchFamily="34" charset="-122"/>
                <a:cs typeface="Instrument Sans Semi Bold" pitchFamily="34" charset="-120"/>
              </a:rPr>
              <a:t>Data Visualizations</a:t>
            </a:r>
            <a:endParaRPr lang="en-US" sz="4050" dirty="0"/>
          </a:p>
        </p:txBody>
      </p:sp>
      <p:pic>
        <p:nvPicPr>
          <p:cNvPr id="3" name="Image 0" descr="preencoded.png"/>
          <p:cNvPicPr>
            <a:picLocks noChangeAspect="1"/>
          </p:cNvPicPr>
          <p:nvPr/>
        </p:nvPicPr>
        <p:blipFill>
          <a:blip r:embed="rId3"/>
          <a:stretch>
            <a:fillRect/>
          </a:stretch>
        </p:blipFill>
        <p:spPr>
          <a:xfrm>
            <a:off x="725924" y="1671638"/>
            <a:ext cx="4185404" cy="2586752"/>
          </a:xfrm>
          <a:prstGeom prst="rect">
            <a:avLst/>
          </a:prstGeom>
        </p:spPr>
      </p:pic>
      <p:sp>
        <p:nvSpPr>
          <p:cNvPr id="4" name="Text 1"/>
          <p:cNvSpPr/>
          <p:nvPr/>
        </p:nvSpPr>
        <p:spPr>
          <a:xfrm>
            <a:off x="725924" y="4517588"/>
            <a:ext cx="2592824" cy="324088"/>
          </a:xfrm>
          <a:prstGeom prst="rect">
            <a:avLst/>
          </a:prstGeom>
          <a:noFill/>
          <a:ln/>
        </p:spPr>
        <p:txBody>
          <a:bodyPr wrap="none" lIns="0" tIns="0" rIns="0" bIns="0" rtlCol="0" anchor="t"/>
          <a:lstStyle/>
          <a:p>
            <a:pPr marL="0" indent="0" algn="l">
              <a:lnSpc>
                <a:spcPts val="255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Top-Selling Products</a:t>
            </a:r>
            <a:endParaRPr lang="en-US" sz="2000" dirty="0"/>
          </a:p>
        </p:txBody>
      </p:sp>
      <p:sp>
        <p:nvSpPr>
          <p:cNvPr id="5" name="Text 2"/>
          <p:cNvSpPr/>
          <p:nvPr/>
        </p:nvSpPr>
        <p:spPr>
          <a:xfrm>
            <a:off x="725924" y="4966097"/>
            <a:ext cx="4185404" cy="2654617"/>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A bar chart shows the top 10 best-selling products, highlighting the most popular items in the e-commerce store. This visualization provides valuable insights into customer preferences and demand trends, allowing for informed decisions regarding product development and marketing strategies.</a:t>
            </a:r>
            <a:endParaRPr lang="en-US" sz="1600" dirty="0"/>
          </a:p>
        </p:txBody>
      </p:sp>
      <p:pic>
        <p:nvPicPr>
          <p:cNvPr id="6" name="Image 1" descr="preencoded.png"/>
          <p:cNvPicPr>
            <a:picLocks noChangeAspect="1"/>
          </p:cNvPicPr>
          <p:nvPr/>
        </p:nvPicPr>
        <p:blipFill>
          <a:blip r:embed="rId4"/>
          <a:stretch>
            <a:fillRect/>
          </a:stretch>
        </p:blipFill>
        <p:spPr>
          <a:xfrm>
            <a:off x="5222438" y="1671638"/>
            <a:ext cx="4185404" cy="2586752"/>
          </a:xfrm>
          <a:prstGeom prst="rect">
            <a:avLst/>
          </a:prstGeom>
        </p:spPr>
      </p:pic>
      <p:sp>
        <p:nvSpPr>
          <p:cNvPr id="7" name="Text 3"/>
          <p:cNvSpPr/>
          <p:nvPr/>
        </p:nvSpPr>
        <p:spPr>
          <a:xfrm>
            <a:off x="5222438" y="4517588"/>
            <a:ext cx="3770590" cy="324088"/>
          </a:xfrm>
          <a:prstGeom prst="rect">
            <a:avLst/>
          </a:prstGeom>
          <a:noFill/>
          <a:ln/>
        </p:spPr>
        <p:txBody>
          <a:bodyPr wrap="none" lIns="0" tIns="0" rIns="0" bIns="0" rtlCol="0" anchor="t"/>
          <a:lstStyle/>
          <a:p>
            <a:pPr marL="0" indent="0" algn="l">
              <a:lnSpc>
                <a:spcPts val="255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Customer Purchase Frequency</a:t>
            </a:r>
            <a:endParaRPr lang="en-US" sz="2000" dirty="0"/>
          </a:p>
        </p:txBody>
      </p:sp>
      <p:sp>
        <p:nvSpPr>
          <p:cNvPr id="8" name="Text 4"/>
          <p:cNvSpPr/>
          <p:nvPr/>
        </p:nvSpPr>
        <p:spPr>
          <a:xfrm>
            <a:off x="5222438" y="4966097"/>
            <a:ext cx="4185404" cy="2322790"/>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A histogram visualizes the distribution of customer order frequencies, indicating the number of customers who purchase at different rates. This helps understand customer loyalty and purchasing habits, enabling segmentation for targeted marketing campaigns.</a:t>
            </a:r>
            <a:endParaRPr lang="en-US" sz="1600" dirty="0"/>
          </a:p>
        </p:txBody>
      </p:sp>
      <p:pic>
        <p:nvPicPr>
          <p:cNvPr id="9" name="Image 2" descr="preencoded.png"/>
          <p:cNvPicPr>
            <a:picLocks noChangeAspect="1"/>
          </p:cNvPicPr>
          <p:nvPr/>
        </p:nvPicPr>
        <p:blipFill>
          <a:blip r:embed="rId5"/>
          <a:stretch>
            <a:fillRect/>
          </a:stretch>
        </p:blipFill>
        <p:spPr>
          <a:xfrm>
            <a:off x="9718953" y="1671638"/>
            <a:ext cx="4185523" cy="2586752"/>
          </a:xfrm>
          <a:prstGeom prst="rect">
            <a:avLst/>
          </a:prstGeom>
        </p:spPr>
      </p:pic>
      <p:sp>
        <p:nvSpPr>
          <p:cNvPr id="10" name="Text 5"/>
          <p:cNvSpPr/>
          <p:nvPr/>
        </p:nvSpPr>
        <p:spPr>
          <a:xfrm>
            <a:off x="9718953" y="4517588"/>
            <a:ext cx="2602468" cy="324088"/>
          </a:xfrm>
          <a:prstGeom prst="rect">
            <a:avLst/>
          </a:prstGeom>
          <a:noFill/>
          <a:ln/>
        </p:spPr>
        <p:txBody>
          <a:bodyPr wrap="none" lIns="0" tIns="0" rIns="0" bIns="0" rtlCol="0" anchor="t"/>
          <a:lstStyle/>
          <a:p>
            <a:pPr marL="0" indent="0" algn="l">
              <a:lnSpc>
                <a:spcPts val="255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Monthly Sales Trends</a:t>
            </a:r>
            <a:endParaRPr lang="en-US" sz="2000" dirty="0"/>
          </a:p>
        </p:txBody>
      </p:sp>
      <p:sp>
        <p:nvSpPr>
          <p:cNvPr id="11" name="Text 6"/>
          <p:cNvSpPr/>
          <p:nvPr/>
        </p:nvSpPr>
        <p:spPr>
          <a:xfrm>
            <a:off x="9718953" y="4966097"/>
            <a:ext cx="4185523" cy="2322790"/>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A line chart illustrates the evolution of sales over time, revealing seasonal patterns, growth trends, and potential fluctuations. This visualization provides a comprehensive view of sales performance, identifying areas for improvement and opportunities for future growth.</a:t>
            </a:r>
            <a:endParaRPr lang="en-US" sz="1600" dirty="0"/>
          </a:p>
        </p:txBody>
      </p:sp>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B7981516-5097-3308-C27C-41AAE328E6CB}"/>
                  </a:ext>
                </a:extLst>
              </p14:cNvPr>
              <p14:cNvContentPartPr/>
              <p14:nvPr/>
            </p14:nvContentPartPr>
            <p14:xfrm>
              <a:off x="12936612" y="7822319"/>
              <a:ext cx="1545840" cy="265320"/>
            </p14:xfrm>
          </p:contentPart>
        </mc:Choice>
        <mc:Fallback>
          <p:pic>
            <p:nvPicPr>
              <p:cNvPr id="12" name="Ink 11">
                <a:extLst>
                  <a:ext uri="{FF2B5EF4-FFF2-40B4-BE49-F238E27FC236}">
                    <a16:creationId xmlns:a16="http://schemas.microsoft.com/office/drawing/2014/main" id="{B7981516-5097-3308-C27C-41AAE328E6CB}"/>
                  </a:ext>
                </a:extLst>
              </p:cNvPr>
              <p:cNvPicPr/>
              <p:nvPr/>
            </p:nvPicPr>
            <p:blipFill>
              <a:blip r:embed="rId7"/>
              <a:stretch>
                <a:fillRect/>
              </a:stretch>
            </p:blipFill>
            <p:spPr>
              <a:xfrm>
                <a:off x="12873972" y="7759679"/>
                <a:ext cx="1671480" cy="3909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6273"/>
          </a:xfrm>
          <a:prstGeom prst="rect">
            <a:avLst/>
          </a:prstGeom>
        </p:spPr>
      </p:pic>
      <p:sp>
        <p:nvSpPr>
          <p:cNvPr id="3" name="Text 0"/>
          <p:cNvSpPr/>
          <p:nvPr/>
        </p:nvSpPr>
        <p:spPr>
          <a:xfrm>
            <a:off x="718542" y="3130868"/>
            <a:ext cx="6108144" cy="641509"/>
          </a:xfrm>
          <a:prstGeom prst="rect">
            <a:avLst/>
          </a:prstGeom>
          <a:noFill/>
          <a:ln/>
        </p:spPr>
        <p:txBody>
          <a:bodyPr wrap="none" lIns="0" tIns="0" rIns="0" bIns="0" rtlCol="0" anchor="t"/>
          <a:lstStyle/>
          <a:p>
            <a:pPr marL="0" indent="0">
              <a:lnSpc>
                <a:spcPts val="5050"/>
              </a:lnSpc>
              <a:buNone/>
            </a:pPr>
            <a:r>
              <a:rPr lang="en-US" sz="4000" dirty="0">
                <a:solidFill>
                  <a:srgbClr val="505468"/>
                </a:solidFill>
                <a:latin typeface="Instrument Sans Semi Bold" pitchFamily="34" charset="0"/>
                <a:ea typeface="Instrument Sans Semi Bold" pitchFamily="34" charset="-122"/>
                <a:cs typeface="Instrument Sans Semi Bold" pitchFamily="34" charset="-120"/>
              </a:rPr>
              <a:t>Key Insights and Findings</a:t>
            </a:r>
            <a:endParaRPr lang="en-US" sz="4000" dirty="0"/>
          </a:p>
        </p:txBody>
      </p:sp>
      <p:sp>
        <p:nvSpPr>
          <p:cNvPr id="4" name="Shape 1"/>
          <p:cNvSpPr/>
          <p:nvPr/>
        </p:nvSpPr>
        <p:spPr>
          <a:xfrm>
            <a:off x="718542" y="4080272"/>
            <a:ext cx="6494026" cy="1526262"/>
          </a:xfrm>
          <a:prstGeom prst="roundRect">
            <a:avLst>
              <a:gd name="adj" fmla="val 5650"/>
            </a:avLst>
          </a:prstGeom>
          <a:solidFill>
            <a:srgbClr val="E2E3E9"/>
          </a:solidFill>
          <a:ln w="7620">
            <a:solidFill>
              <a:srgbClr val="C8C9CF"/>
            </a:solidFill>
            <a:prstDash val="solid"/>
          </a:ln>
        </p:spPr>
      </p:sp>
      <p:sp>
        <p:nvSpPr>
          <p:cNvPr id="5" name="Text 2"/>
          <p:cNvSpPr/>
          <p:nvPr/>
        </p:nvSpPr>
        <p:spPr>
          <a:xfrm>
            <a:off x="931426" y="4293156"/>
            <a:ext cx="2566273" cy="320635"/>
          </a:xfrm>
          <a:prstGeom prst="rect">
            <a:avLst/>
          </a:prstGeom>
          <a:noFill/>
          <a:ln/>
        </p:spPr>
        <p:txBody>
          <a:bodyPr wrap="none" lIns="0" tIns="0" rIns="0" bIns="0" rtlCol="0" anchor="t"/>
          <a:lstStyle/>
          <a:p>
            <a:pPr marL="0" indent="0">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Total Revenue</a:t>
            </a:r>
            <a:endParaRPr lang="en-US" sz="2000" dirty="0"/>
          </a:p>
        </p:txBody>
      </p:sp>
      <p:sp>
        <p:nvSpPr>
          <p:cNvPr id="6" name="Text 3"/>
          <p:cNvSpPr/>
          <p:nvPr/>
        </p:nvSpPr>
        <p:spPr>
          <a:xfrm>
            <a:off x="931426" y="4736902"/>
            <a:ext cx="6068258" cy="656749"/>
          </a:xfrm>
          <a:prstGeom prst="rect">
            <a:avLst/>
          </a:prstGeom>
          <a:noFill/>
          <a:ln/>
        </p:spPr>
        <p:txBody>
          <a:bodyPr wrap="square" lIns="0" tIns="0" rIns="0" bIns="0" rtlCol="0" anchor="t"/>
          <a:lstStyle/>
          <a:p>
            <a:pPr marL="0" indent="0">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The total revenue generated by the e-commerce store is a key metric, indicating the overall success of the business.</a:t>
            </a:r>
            <a:endParaRPr lang="en-US" sz="1600" dirty="0"/>
          </a:p>
        </p:txBody>
      </p:sp>
      <p:sp>
        <p:nvSpPr>
          <p:cNvPr id="7" name="Shape 4"/>
          <p:cNvSpPr/>
          <p:nvPr/>
        </p:nvSpPr>
        <p:spPr>
          <a:xfrm>
            <a:off x="7417832" y="4080272"/>
            <a:ext cx="6494026" cy="1526262"/>
          </a:xfrm>
          <a:prstGeom prst="roundRect">
            <a:avLst>
              <a:gd name="adj" fmla="val 5650"/>
            </a:avLst>
          </a:prstGeom>
          <a:solidFill>
            <a:srgbClr val="E2E3E9"/>
          </a:solidFill>
          <a:ln w="7620">
            <a:solidFill>
              <a:srgbClr val="C8C9CF"/>
            </a:solidFill>
            <a:prstDash val="solid"/>
          </a:ln>
        </p:spPr>
      </p:sp>
      <p:sp>
        <p:nvSpPr>
          <p:cNvPr id="8" name="Text 5"/>
          <p:cNvSpPr/>
          <p:nvPr/>
        </p:nvSpPr>
        <p:spPr>
          <a:xfrm>
            <a:off x="7630716" y="4293156"/>
            <a:ext cx="2566273" cy="320635"/>
          </a:xfrm>
          <a:prstGeom prst="rect">
            <a:avLst/>
          </a:prstGeom>
          <a:noFill/>
          <a:ln/>
        </p:spPr>
        <p:txBody>
          <a:bodyPr wrap="none" lIns="0" tIns="0" rIns="0" bIns="0" rtlCol="0" anchor="t"/>
          <a:lstStyle/>
          <a:p>
            <a:pPr marL="0" indent="0">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Popular Products</a:t>
            </a:r>
            <a:endParaRPr lang="en-US" sz="2000" dirty="0"/>
          </a:p>
        </p:txBody>
      </p:sp>
      <p:sp>
        <p:nvSpPr>
          <p:cNvPr id="9" name="Text 6"/>
          <p:cNvSpPr/>
          <p:nvPr/>
        </p:nvSpPr>
        <p:spPr>
          <a:xfrm>
            <a:off x="7630716" y="4736902"/>
            <a:ext cx="6068258" cy="656749"/>
          </a:xfrm>
          <a:prstGeom prst="rect">
            <a:avLst/>
          </a:prstGeom>
          <a:noFill/>
          <a:ln/>
        </p:spPr>
        <p:txBody>
          <a:bodyPr wrap="square" lIns="0" tIns="0" rIns="0" bIns="0" rtlCol="0" anchor="t"/>
          <a:lstStyle/>
          <a:p>
            <a:pPr marL="0" indent="0">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Understanding which products are selling well allows for targeted marketing efforts and stock management strategies.</a:t>
            </a:r>
            <a:endParaRPr lang="en-US" sz="1600" dirty="0"/>
          </a:p>
        </p:txBody>
      </p:sp>
      <p:sp>
        <p:nvSpPr>
          <p:cNvPr id="10" name="Shape 7"/>
          <p:cNvSpPr/>
          <p:nvPr/>
        </p:nvSpPr>
        <p:spPr>
          <a:xfrm>
            <a:off x="718542" y="5811798"/>
            <a:ext cx="6494026" cy="1854637"/>
          </a:xfrm>
          <a:prstGeom prst="roundRect">
            <a:avLst>
              <a:gd name="adj" fmla="val 4649"/>
            </a:avLst>
          </a:prstGeom>
          <a:solidFill>
            <a:srgbClr val="E2E3E9"/>
          </a:solidFill>
          <a:ln w="7620">
            <a:solidFill>
              <a:srgbClr val="C8C9CF"/>
            </a:solidFill>
            <a:prstDash val="solid"/>
          </a:ln>
        </p:spPr>
      </p:sp>
      <p:sp>
        <p:nvSpPr>
          <p:cNvPr id="11" name="Text 8"/>
          <p:cNvSpPr/>
          <p:nvPr/>
        </p:nvSpPr>
        <p:spPr>
          <a:xfrm>
            <a:off x="931426" y="6024682"/>
            <a:ext cx="2566273" cy="320635"/>
          </a:xfrm>
          <a:prstGeom prst="rect">
            <a:avLst/>
          </a:prstGeom>
          <a:noFill/>
          <a:ln/>
        </p:spPr>
        <p:txBody>
          <a:bodyPr wrap="none" lIns="0" tIns="0" rIns="0" bIns="0" rtlCol="0" anchor="t"/>
          <a:lstStyle/>
          <a:p>
            <a:pPr marL="0" indent="0">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Customer Behavior</a:t>
            </a:r>
            <a:endParaRPr lang="en-US" sz="2000" dirty="0"/>
          </a:p>
        </p:txBody>
      </p:sp>
      <p:sp>
        <p:nvSpPr>
          <p:cNvPr id="12" name="Text 9"/>
          <p:cNvSpPr/>
          <p:nvPr/>
        </p:nvSpPr>
        <p:spPr>
          <a:xfrm>
            <a:off x="931426" y="6468428"/>
            <a:ext cx="6068258" cy="656749"/>
          </a:xfrm>
          <a:prstGeom prst="rect">
            <a:avLst/>
          </a:prstGeom>
          <a:noFill/>
          <a:ln/>
        </p:spPr>
        <p:txBody>
          <a:bodyPr wrap="square" lIns="0" tIns="0" rIns="0" bIns="0" rtlCol="0" anchor="t"/>
          <a:lstStyle/>
          <a:p>
            <a:pPr marL="0" indent="0">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Analyzing customer purchase patterns provides insights into customer loyalty, preferences, and overall engagement.</a:t>
            </a:r>
            <a:endParaRPr lang="en-US" sz="1600" dirty="0"/>
          </a:p>
        </p:txBody>
      </p:sp>
      <p:sp>
        <p:nvSpPr>
          <p:cNvPr id="13" name="Shape 10"/>
          <p:cNvSpPr/>
          <p:nvPr/>
        </p:nvSpPr>
        <p:spPr>
          <a:xfrm>
            <a:off x="7417832" y="5811798"/>
            <a:ext cx="6494026" cy="1854637"/>
          </a:xfrm>
          <a:prstGeom prst="roundRect">
            <a:avLst>
              <a:gd name="adj" fmla="val 4649"/>
            </a:avLst>
          </a:prstGeom>
          <a:solidFill>
            <a:srgbClr val="E2E3E9"/>
          </a:solidFill>
          <a:ln w="7620">
            <a:solidFill>
              <a:srgbClr val="C8C9CF"/>
            </a:solidFill>
            <a:prstDash val="solid"/>
          </a:ln>
        </p:spPr>
      </p:sp>
      <p:sp>
        <p:nvSpPr>
          <p:cNvPr id="14" name="Text 11"/>
          <p:cNvSpPr/>
          <p:nvPr/>
        </p:nvSpPr>
        <p:spPr>
          <a:xfrm>
            <a:off x="7630716" y="6024682"/>
            <a:ext cx="2566273" cy="320635"/>
          </a:xfrm>
          <a:prstGeom prst="rect">
            <a:avLst/>
          </a:prstGeom>
          <a:noFill/>
          <a:ln/>
        </p:spPr>
        <p:txBody>
          <a:bodyPr wrap="none" lIns="0" tIns="0" rIns="0" bIns="0" rtlCol="0" anchor="t"/>
          <a:lstStyle/>
          <a:p>
            <a:pPr marL="0" indent="0">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Sales Trends</a:t>
            </a:r>
            <a:endParaRPr lang="en-US" sz="2000" dirty="0"/>
          </a:p>
        </p:txBody>
      </p:sp>
      <p:sp>
        <p:nvSpPr>
          <p:cNvPr id="15" name="Text 12"/>
          <p:cNvSpPr/>
          <p:nvPr/>
        </p:nvSpPr>
        <p:spPr>
          <a:xfrm>
            <a:off x="7630716" y="6468428"/>
            <a:ext cx="6068258" cy="985123"/>
          </a:xfrm>
          <a:prstGeom prst="rect">
            <a:avLst/>
          </a:prstGeom>
          <a:noFill/>
          <a:ln/>
        </p:spPr>
        <p:txBody>
          <a:bodyPr wrap="square" lIns="0" tIns="0" rIns="0" bIns="0" rtlCol="0" anchor="t"/>
          <a:lstStyle/>
          <a:p>
            <a:pPr marL="0" indent="0">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Identifying sales trends over time enables the business to plan for seasonal fluctuations, optimize pricing, and anticipate future demand.</a:t>
            </a:r>
            <a:endParaRPr lang="en-US" sz="1600" dirty="0"/>
          </a:p>
        </p:txBody>
      </p:sp>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2A1CC561-1458-D665-AED8-A485EC118E87}"/>
                  </a:ext>
                </a:extLst>
              </p14:cNvPr>
              <p14:cNvContentPartPr/>
              <p14:nvPr/>
            </p14:nvContentPartPr>
            <p14:xfrm>
              <a:off x="12911052" y="7758599"/>
              <a:ext cx="1571760" cy="334080"/>
            </p14:xfrm>
          </p:contentPart>
        </mc:Choice>
        <mc:Fallback>
          <p:pic>
            <p:nvPicPr>
              <p:cNvPr id="16" name="Ink 15">
                <a:extLst>
                  <a:ext uri="{FF2B5EF4-FFF2-40B4-BE49-F238E27FC236}">
                    <a16:creationId xmlns:a16="http://schemas.microsoft.com/office/drawing/2014/main" id="{2A1CC561-1458-D665-AED8-A485EC118E87}"/>
                  </a:ext>
                </a:extLst>
              </p:cNvPr>
              <p:cNvPicPr/>
              <p:nvPr/>
            </p:nvPicPr>
            <p:blipFill>
              <a:blip r:embed="rId5"/>
              <a:stretch>
                <a:fillRect/>
              </a:stretch>
            </p:blipFill>
            <p:spPr>
              <a:xfrm>
                <a:off x="12848412" y="7695959"/>
                <a:ext cx="1697400" cy="4597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2083" y="599837"/>
            <a:ext cx="7732633" cy="1260158"/>
          </a:xfrm>
          <a:prstGeom prst="rect">
            <a:avLst/>
          </a:prstGeom>
          <a:noFill/>
          <a:ln/>
        </p:spPr>
        <p:txBody>
          <a:bodyPr wrap="square" lIns="0" tIns="0" rIns="0" bIns="0" rtlCol="0" anchor="t"/>
          <a:lstStyle/>
          <a:p>
            <a:pPr marL="0" indent="0">
              <a:lnSpc>
                <a:spcPts val="4950"/>
              </a:lnSpc>
              <a:buNone/>
            </a:pPr>
            <a:r>
              <a:rPr lang="en-US" sz="3950" dirty="0">
                <a:solidFill>
                  <a:srgbClr val="505468"/>
                </a:solidFill>
                <a:latin typeface="Instrument Sans Semi Bold" pitchFamily="34" charset="0"/>
                <a:ea typeface="Instrument Sans Semi Bold" pitchFamily="34" charset="-122"/>
                <a:cs typeface="Instrument Sans Semi Bold" pitchFamily="34" charset="-120"/>
              </a:rPr>
              <a:t>Recommendations and Limitations</a:t>
            </a:r>
            <a:endParaRPr lang="en-US" sz="3950" dirty="0"/>
          </a:p>
        </p:txBody>
      </p:sp>
      <p:pic>
        <p:nvPicPr>
          <p:cNvPr id="4" name="Image 1" descr="preencoded.png"/>
          <p:cNvPicPr>
            <a:picLocks noChangeAspect="1"/>
          </p:cNvPicPr>
          <p:nvPr/>
        </p:nvPicPr>
        <p:blipFill>
          <a:blip r:embed="rId4"/>
          <a:stretch>
            <a:fillRect/>
          </a:stretch>
        </p:blipFill>
        <p:spPr>
          <a:xfrm>
            <a:off x="6192083" y="2162413"/>
            <a:ext cx="503992" cy="503992"/>
          </a:xfrm>
          <a:prstGeom prst="rect">
            <a:avLst/>
          </a:prstGeom>
        </p:spPr>
      </p:pic>
      <p:sp>
        <p:nvSpPr>
          <p:cNvPr id="5" name="Text 1"/>
          <p:cNvSpPr/>
          <p:nvPr/>
        </p:nvSpPr>
        <p:spPr>
          <a:xfrm>
            <a:off x="6192083" y="2867978"/>
            <a:ext cx="3592116" cy="315039"/>
          </a:xfrm>
          <a:prstGeom prst="rect">
            <a:avLst/>
          </a:prstGeom>
          <a:noFill/>
          <a:ln/>
        </p:spPr>
        <p:txBody>
          <a:bodyPr wrap="none" lIns="0" tIns="0" rIns="0" bIns="0" rtlCol="0" anchor="t"/>
          <a:lstStyle/>
          <a:p>
            <a:pPr marL="0" indent="0" algn="l">
              <a:lnSpc>
                <a:spcPts val="245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Promote Top-Selling Products</a:t>
            </a:r>
            <a:endParaRPr lang="en-US" sz="1950" dirty="0"/>
          </a:p>
        </p:txBody>
      </p:sp>
      <p:sp>
        <p:nvSpPr>
          <p:cNvPr id="6" name="Text 2"/>
          <p:cNvSpPr/>
          <p:nvPr/>
        </p:nvSpPr>
        <p:spPr>
          <a:xfrm>
            <a:off x="6192083" y="3303984"/>
            <a:ext cx="3715107" cy="967264"/>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Highlighting the most popular products through targeted marketing campaigns can drive sales and increase revenue.</a:t>
            </a:r>
            <a:endParaRPr lang="en-US" sz="1550" dirty="0"/>
          </a:p>
        </p:txBody>
      </p:sp>
      <p:pic>
        <p:nvPicPr>
          <p:cNvPr id="7" name="Image 2" descr="preencoded.png"/>
          <p:cNvPicPr>
            <a:picLocks noChangeAspect="1"/>
          </p:cNvPicPr>
          <p:nvPr/>
        </p:nvPicPr>
        <p:blipFill>
          <a:blip r:embed="rId5"/>
          <a:stretch>
            <a:fillRect/>
          </a:stretch>
        </p:blipFill>
        <p:spPr>
          <a:xfrm>
            <a:off x="10209609" y="2162413"/>
            <a:ext cx="503992" cy="503992"/>
          </a:xfrm>
          <a:prstGeom prst="rect">
            <a:avLst/>
          </a:prstGeom>
        </p:spPr>
      </p:pic>
      <p:sp>
        <p:nvSpPr>
          <p:cNvPr id="8" name="Text 3"/>
          <p:cNvSpPr/>
          <p:nvPr/>
        </p:nvSpPr>
        <p:spPr>
          <a:xfrm>
            <a:off x="10209609" y="2867978"/>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Loyalty Programs</a:t>
            </a:r>
            <a:endParaRPr lang="en-US" sz="1950" dirty="0"/>
          </a:p>
        </p:txBody>
      </p:sp>
      <p:sp>
        <p:nvSpPr>
          <p:cNvPr id="9" name="Text 4"/>
          <p:cNvSpPr/>
          <p:nvPr/>
        </p:nvSpPr>
        <p:spPr>
          <a:xfrm>
            <a:off x="10209609" y="3303984"/>
            <a:ext cx="3715107" cy="1289685"/>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Implementing loyalty programs can encourage repeat purchases and reward frequent customers, building brand loyalty.</a:t>
            </a:r>
            <a:endParaRPr lang="en-US" sz="1550" dirty="0"/>
          </a:p>
        </p:txBody>
      </p:sp>
      <p:pic>
        <p:nvPicPr>
          <p:cNvPr id="10" name="Image 3" descr="preencoded.png"/>
          <p:cNvPicPr>
            <a:picLocks noChangeAspect="1"/>
          </p:cNvPicPr>
          <p:nvPr/>
        </p:nvPicPr>
        <p:blipFill>
          <a:blip r:embed="rId6"/>
          <a:stretch>
            <a:fillRect/>
          </a:stretch>
        </p:blipFill>
        <p:spPr>
          <a:xfrm>
            <a:off x="6192083" y="5198507"/>
            <a:ext cx="503992" cy="503992"/>
          </a:xfrm>
          <a:prstGeom prst="rect">
            <a:avLst/>
          </a:prstGeom>
        </p:spPr>
      </p:pic>
      <p:sp>
        <p:nvSpPr>
          <p:cNvPr id="11" name="Text 5"/>
          <p:cNvSpPr/>
          <p:nvPr/>
        </p:nvSpPr>
        <p:spPr>
          <a:xfrm>
            <a:off x="6192083" y="5904071"/>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Inventory Planning</a:t>
            </a:r>
            <a:endParaRPr lang="en-US" sz="1950" dirty="0"/>
          </a:p>
        </p:txBody>
      </p:sp>
      <p:sp>
        <p:nvSpPr>
          <p:cNvPr id="12" name="Text 6"/>
          <p:cNvSpPr/>
          <p:nvPr/>
        </p:nvSpPr>
        <p:spPr>
          <a:xfrm>
            <a:off x="6192083" y="6340078"/>
            <a:ext cx="3715107" cy="1289685"/>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Utilizing monthly sales trends to optimize inventory levels can minimize stockouts, reduce waste, and enhance operational efficiency.</a:t>
            </a:r>
            <a:endParaRPr lang="en-US" sz="1550" dirty="0"/>
          </a:p>
        </p:txBody>
      </p:sp>
      <p:pic>
        <p:nvPicPr>
          <p:cNvPr id="13" name="Image 4" descr="preencoded.png"/>
          <p:cNvPicPr>
            <a:picLocks noChangeAspect="1"/>
          </p:cNvPicPr>
          <p:nvPr/>
        </p:nvPicPr>
        <p:blipFill>
          <a:blip r:embed="rId7"/>
          <a:stretch>
            <a:fillRect/>
          </a:stretch>
        </p:blipFill>
        <p:spPr>
          <a:xfrm>
            <a:off x="10209609" y="5198507"/>
            <a:ext cx="503992" cy="503992"/>
          </a:xfrm>
          <a:prstGeom prst="rect">
            <a:avLst/>
          </a:prstGeom>
        </p:spPr>
      </p:pic>
      <p:sp>
        <p:nvSpPr>
          <p:cNvPr id="14" name="Text 7"/>
          <p:cNvSpPr/>
          <p:nvPr/>
        </p:nvSpPr>
        <p:spPr>
          <a:xfrm>
            <a:off x="10209609" y="5904071"/>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Data Quality Issues</a:t>
            </a:r>
            <a:endParaRPr lang="en-US" sz="1950" dirty="0"/>
          </a:p>
        </p:txBody>
      </p:sp>
      <p:sp>
        <p:nvSpPr>
          <p:cNvPr id="15" name="Text 8"/>
          <p:cNvSpPr/>
          <p:nvPr/>
        </p:nvSpPr>
        <p:spPr>
          <a:xfrm>
            <a:off x="10209609" y="6340078"/>
            <a:ext cx="3715107" cy="1289685"/>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Potential data quality issues could impact the accuracy and reliability of the analysis, necessitating careful data cleaning and validation.</a:t>
            </a:r>
            <a:endParaRPr lang="en-US" sz="1550" dirty="0"/>
          </a:p>
        </p:txBody>
      </p:sp>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5DE6234D-5723-4901-E9BF-041C81CB718A}"/>
                  </a:ext>
                </a:extLst>
              </p14:cNvPr>
              <p14:cNvContentPartPr/>
              <p14:nvPr/>
            </p14:nvContentPartPr>
            <p14:xfrm>
              <a:off x="12959652" y="7800359"/>
              <a:ext cx="1532880" cy="288720"/>
            </p14:xfrm>
          </p:contentPart>
        </mc:Choice>
        <mc:Fallback>
          <p:pic>
            <p:nvPicPr>
              <p:cNvPr id="16" name="Ink 15">
                <a:extLst>
                  <a:ext uri="{FF2B5EF4-FFF2-40B4-BE49-F238E27FC236}">
                    <a16:creationId xmlns:a16="http://schemas.microsoft.com/office/drawing/2014/main" id="{5DE6234D-5723-4901-E9BF-041C81CB718A}"/>
                  </a:ext>
                </a:extLst>
              </p:cNvPr>
              <p:cNvPicPr/>
              <p:nvPr/>
            </p:nvPicPr>
            <p:blipFill>
              <a:blip r:embed="rId9"/>
              <a:stretch>
                <a:fillRect/>
              </a:stretch>
            </p:blipFill>
            <p:spPr>
              <a:xfrm>
                <a:off x="12897012" y="7737359"/>
                <a:ext cx="1658520" cy="41436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818</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Instrument Sans Bold</vt:lpstr>
      <vt:lpstr>Instrument Sans Medium</vt:lpstr>
      <vt:lpstr>Instrument Sans Semi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Veeramanikandan K R</cp:lastModifiedBy>
  <cp:revision>2</cp:revision>
  <dcterms:created xsi:type="dcterms:W3CDTF">2024-11-11T09:11:28Z</dcterms:created>
  <dcterms:modified xsi:type="dcterms:W3CDTF">2024-11-11T09:35:10Z</dcterms:modified>
</cp:coreProperties>
</file>